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77" r:id="rId4"/>
    <p:sldMasterId id="2147484789" r:id="rId5"/>
    <p:sldMasterId id="2147484842" r:id="rId6"/>
  </p:sldMasterIdLst>
  <p:notesMasterIdLst>
    <p:notesMasterId r:id="rId47"/>
  </p:notesMasterIdLst>
  <p:sldIdLst>
    <p:sldId id="1224" r:id="rId7"/>
    <p:sldId id="1240" r:id="rId8"/>
    <p:sldId id="1717" r:id="rId9"/>
    <p:sldId id="1244" r:id="rId10"/>
    <p:sldId id="1696" r:id="rId11"/>
    <p:sldId id="1721" r:id="rId12"/>
    <p:sldId id="1722" r:id="rId13"/>
    <p:sldId id="1723" r:id="rId14"/>
    <p:sldId id="1724" r:id="rId15"/>
    <p:sldId id="1725" r:id="rId16"/>
    <p:sldId id="1726" r:id="rId17"/>
    <p:sldId id="1727" r:id="rId18"/>
    <p:sldId id="1728" r:id="rId19"/>
    <p:sldId id="1729" r:id="rId20"/>
    <p:sldId id="1730" r:id="rId21"/>
    <p:sldId id="1731" r:id="rId22"/>
    <p:sldId id="1732" r:id="rId23"/>
    <p:sldId id="1733" r:id="rId24"/>
    <p:sldId id="1734" r:id="rId25"/>
    <p:sldId id="1735" r:id="rId26"/>
    <p:sldId id="1736" r:id="rId27"/>
    <p:sldId id="1737" r:id="rId28"/>
    <p:sldId id="1738" r:id="rId29"/>
    <p:sldId id="1739" r:id="rId30"/>
    <p:sldId id="1740" r:id="rId31"/>
    <p:sldId id="1741" r:id="rId32"/>
    <p:sldId id="1742" r:id="rId33"/>
    <p:sldId id="1743" r:id="rId34"/>
    <p:sldId id="1744" r:id="rId35"/>
    <p:sldId id="1745" r:id="rId36"/>
    <p:sldId id="1746" r:id="rId37"/>
    <p:sldId id="1747" r:id="rId38"/>
    <p:sldId id="1748" r:id="rId39"/>
    <p:sldId id="1749" r:id="rId40"/>
    <p:sldId id="1750" r:id="rId41"/>
    <p:sldId id="1751" r:id="rId42"/>
    <p:sldId id="1752" r:id="rId43"/>
    <p:sldId id="1753" r:id="rId44"/>
    <p:sldId id="1754" r:id="rId45"/>
    <p:sldId id="1755" r:id="rId4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5pPr>
    <a:lvl6pPr marL="2286000" algn="l" defTabSz="914400" rtl="0" eaLnBrk="1" latinLnBrk="0" hangingPunct="1">
      <a:defRPr kern="1200">
        <a:solidFill>
          <a:schemeClr val="tx1"/>
        </a:solidFill>
        <a:latin typeface="Open Sans" panose="020B0606030504020204" pitchFamily="34" charset="0"/>
        <a:ea typeface="+mn-ea"/>
        <a:cs typeface="+mn-cs"/>
      </a:defRPr>
    </a:lvl6pPr>
    <a:lvl7pPr marL="2743200" algn="l" defTabSz="914400" rtl="0" eaLnBrk="1" latinLnBrk="0" hangingPunct="1">
      <a:defRPr kern="1200">
        <a:solidFill>
          <a:schemeClr val="tx1"/>
        </a:solidFill>
        <a:latin typeface="Open Sans" panose="020B0606030504020204" pitchFamily="34" charset="0"/>
        <a:ea typeface="+mn-ea"/>
        <a:cs typeface="+mn-cs"/>
      </a:defRPr>
    </a:lvl7pPr>
    <a:lvl8pPr marL="3200400" algn="l" defTabSz="914400" rtl="0" eaLnBrk="1" latinLnBrk="0" hangingPunct="1">
      <a:defRPr kern="1200">
        <a:solidFill>
          <a:schemeClr val="tx1"/>
        </a:solidFill>
        <a:latin typeface="Open Sans" panose="020B0606030504020204" pitchFamily="34" charset="0"/>
        <a:ea typeface="+mn-ea"/>
        <a:cs typeface="+mn-cs"/>
      </a:defRPr>
    </a:lvl8pPr>
    <a:lvl9pPr marL="3657600" algn="l" defTabSz="914400" rtl="0" eaLnBrk="1" latinLnBrk="0" hangingPunct="1">
      <a:defRPr kern="1200">
        <a:solidFill>
          <a:schemeClr val="tx1"/>
        </a:solidFill>
        <a:latin typeface="Open Sans" panose="020B0606030504020204" pitchFamily="34" charset="0"/>
        <a:ea typeface="+mn-ea"/>
        <a:cs typeface="+mn-cs"/>
      </a:defRPr>
    </a:lvl9pPr>
  </p:defaultTextStyle>
  <p:extLst>
    <p:ext uri="{521415D9-36F7-43E2-AB2F-B90AF26B5E84}">
      <p14:sectionLst xmlns:p14="http://schemas.microsoft.com/office/powerpoint/2010/main">
        <p14:section name="Default Section" id="{5993470C-4786-4D38-90BE-AF14FB3A0120}">
          <p14:sldIdLst>
            <p14:sldId id="1224"/>
            <p14:sldId id="1240"/>
            <p14:sldId id="1717"/>
            <p14:sldId id="1244"/>
            <p14:sldId id="1696"/>
            <p14:sldId id="1721"/>
            <p14:sldId id="1722"/>
            <p14:sldId id="1723"/>
            <p14:sldId id="1724"/>
            <p14:sldId id="1725"/>
            <p14:sldId id="1726"/>
            <p14:sldId id="1727"/>
            <p14:sldId id="1728"/>
            <p14:sldId id="1729"/>
            <p14:sldId id="1730"/>
            <p14:sldId id="1731"/>
            <p14:sldId id="1732"/>
            <p14:sldId id="1733"/>
            <p14:sldId id="1734"/>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753"/>
            <p14:sldId id="1754"/>
            <p14:sldId id="1755"/>
          </p14:sldIdLst>
        </p14:section>
      </p14:sectionLst>
    </p:ext>
    <p:ext uri="{EFAFB233-063F-42B5-8137-9DF3F51BA10A}">
      <p15:sldGuideLst xmlns:p15="http://schemas.microsoft.com/office/powerpoint/2012/main">
        <p15:guide id="1" orient="horz" pos="1979" userDrawn="1">
          <p15:clr>
            <a:srgbClr val="A4A3A4"/>
          </p15:clr>
        </p15:guide>
        <p15:guide id="2" pos="688" userDrawn="1">
          <p15:clr>
            <a:srgbClr val="A4A3A4"/>
          </p15:clr>
        </p15:guide>
        <p15:guide id="3" orient="horz" pos="1729" userDrawn="1">
          <p15:clr>
            <a:srgbClr val="A4A3A4"/>
          </p15:clr>
        </p15:guide>
        <p15:guide id="4" pos="7242" userDrawn="1">
          <p15:clr>
            <a:srgbClr val="A4A3A4"/>
          </p15:clr>
        </p15:guide>
        <p15:guide id="5" orient="horz" pos="129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ktoriya Shyryayeva" initials="" lastIdx="3" clrIdx="0"/>
  <p:cmAuthor id="2" name="Alona Golopuz" initials="AG" lastIdx="3" clrIdx="1"/>
  <p:cmAuthor id="3" name="Tania Kuz" initials="TK" lastIdx="7" clrIdx="2"/>
  <p:cmAuthor id="4" name="Viktoriya Shyryayeva" initials="VS" lastIdx="29" clrIdx="3"/>
  <p:cmAuthor id="5" name="Shaun Greene" initials="SG" lastIdx="1" clrIdx="4">
    <p:extLst>
      <p:ext uri="{19B8F6BF-5375-455C-9EA6-DF929625EA0E}">
        <p15:presenceInfo xmlns:p15="http://schemas.microsoft.com/office/powerpoint/2012/main" userId="S::sgree@softserveinc.com::aada7fc0-4079-4dff-b590-112c10cd22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3BDD"/>
    <a:srgbClr val="F26D26"/>
    <a:srgbClr val="E9A94F"/>
    <a:srgbClr val="F4AB0A"/>
    <a:srgbClr val="8F2585"/>
    <a:srgbClr val="BA124A"/>
    <a:srgbClr val="F49EEE"/>
    <a:srgbClr val="42D109"/>
    <a:srgbClr val="159B3B"/>
    <a:srgbClr val="0F4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89783"/>
  </p:normalViewPr>
  <p:slideViewPr>
    <p:cSldViewPr snapToGrid="0">
      <p:cViewPr varScale="1">
        <p:scale>
          <a:sx n="75" d="100"/>
          <a:sy n="75" d="100"/>
        </p:scale>
        <p:origin x="1128" y="53"/>
      </p:cViewPr>
      <p:guideLst>
        <p:guide orient="horz" pos="1979"/>
        <p:guide pos="688"/>
        <p:guide orient="horz" pos="1729"/>
        <p:guide pos="7242"/>
        <p:guide orient="horz" pos="1298"/>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46818D-8EB4-40E0-B412-1AB8722040CC}" type="datetimeFigureOut">
              <a:rPr lang="en-GB"/>
              <a:pPr>
                <a:defRPr/>
              </a:pPr>
              <a:t>02/02/2023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7524555-7A4A-402C-AA8C-9E148724DB57}" type="slidenum">
              <a:rPr lang="en-GB"/>
              <a:pPr>
                <a:defRPr/>
              </a:pPr>
              <a:t>‹#›</a:t>
            </a:fld>
            <a:endParaRPr lang="en-GB"/>
          </a:p>
        </p:txBody>
      </p:sp>
    </p:spTree>
    <p:extLst>
      <p:ext uri="{BB962C8B-B14F-4D97-AF65-F5344CB8AC3E}">
        <p14:creationId xmlns:p14="http://schemas.microsoft.com/office/powerpoint/2010/main" val="6655913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a:p>
        </p:txBody>
      </p:sp>
      <p:sp>
        <p:nvSpPr>
          <p:cNvPr id="4" name="Slide Number Placeholder 3"/>
          <p:cNvSpPr>
            <a:spLocks noGrp="1"/>
          </p:cNvSpPr>
          <p:nvPr>
            <p:ph type="sldNum" sz="quarter" idx="5"/>
          </p:nvPr>
        </p:nvSpPr>
        <p:spPr/>
        <p:txBody>
          <a:bodyPr/>
          <a:lstStyle/>
          <a:p>
            <a:pPr>
              <a:defRPr/>
            </a:pPr>
            <a:fld id="{A7524555-7A4A-402C-AA8C-9E148724DB57}" type="slidenum">
              <a:rPr lang="en-GB" smtClean="0"/>
              <a:pPr>
                <a:defRPr/>
              </a:pPr>
              <a:t>1</a:t>
            </a:fld>
            <a:endParaRPr lang="en-GB"/>
          </a:p>
        </p:txBody>
      </p:sp>
    </p:spTree>
    <p:extLst>
      <p:ext uri="{BB962C8B-B14F-4D97-AF65-F5344CB8AC3E}">
        <p14:creationId xmlns:p14="http://schemas.microsoft.com/office/powerpoint/2010/main" val="3109304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GRADIENT-1">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
        <p:nvSpPr>
          <p:cNvPr id="10" name="Title 8">
            <a:extLst>
              <a:ext uri="{FF2B5EF4-FFF2-40B4-BE49-F238E27FC236}">
                <a16:creationId xmlns:a16="http://schemas.microsoft.com/office/drawing/2014/main" id="{353C5CCE-34CF-4745-B8D7-AF744DB56245}"/>
              </a:ext>
            </a:extLst>
          </p:cNvPr>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a:t>TITLE</a:t>
            </a:r>
            <a:br>
              <a:rPr lang="uk-UA"/>
            </a:br>
            <a:r>
              <a:rPr lang="en-US"/>
              <a:t>TO</a:t>
            </a:r>
            <a:r>
              <a:rPr lang="uk-UA"/>
              <a:t> </a:t>
            </a:r>
            <a:r>
              <a:rPr lang="en-US"/>
              <a:t>BE</a:t>
            </a:r>
            <a:r>
              <a:rPr lang="uk-UA"/>
              <a:t> </a:t>
            </a:r>
            <a:r>
              <a:rPr lang="en-US"/>
              <a:t>CAPI</a:t>
            </a:r>
            <a:br>
              <a:rPr lang="uk-UA"/>
            </a:br>
            <a:r>
              <a:rPr lang="en-US"/>
              <a:t>TALIZED</a:t>
            </a:r>
          </a:p>
        </p:txBody>
      </p:sp>
    </p:spTree>
    <p:extLst>
      <p:ext uri="{BB962C8B-B14F-4D97-AF65-F5344CB8AC3E}">
        <p14:creationId xmlns:p14="http://schemas.microsoft.com/office/powerpoint/2010/main" val="8165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34923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SIDETEXT-PROCESS-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2" name="Text Placeholder 6"/>
          <p:cNvSpPr>
            <a:spLocks noGrp="1"/>
          </p:cNvSpPr>
          <p:nvPr>
            <p:ph type="body" sz="quarter" idx="14" hasCustomPrompt="1"/>
          </p:nvPr>
        </p:nvSpPr>
        <p:spPr>
          <a:xfrm>
            <a:off x="28956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3" name="Text Placeholder 6"/>
          <p:cNvSpPr>
            <a:spLocks noGrp="1"/>
          </p:cNvSpPr>
          <p:nvPr>
            <p:ph type="body" sz="quarter" idx="15" hasCustomPrompt="1"/>
          </p:nvPr>
        </p:nvSpPr>
        <p:spPr>
          <a:xfrm>
            <a:off x="5105400" y="2057401"/>
            <a:ext cx="1981200" cy="685800"/>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4" name="Text Placeholder 6"/>
          <p:cNvSpPr>
            <a:spLocks noGrp="1"/>
          </p:cNvSpPr>
          <p:nvPr>
            <p:ph type="body" sz="quarter" idx="16" hasCustomPrompt="1"/>
          </p:nvPr>
        </p:nvSpPr>
        <p:spPr>
          <a:xfrm>
            <a:off x="73152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5" name="Text Placeholder 6"/>
          <p:cNvSpPr>
            <a:spLocks noGrp="1"/>
          </p:cNvSpPr>
          <p:nvPr>
            <p:ph type="body" sz="quarter" idx="17" hasCustomPrompt="1"/>
          </p:nvPr>
        </p:nvSpPr>
        <p:spPr>
          <a:xfrm>
            <a:off x="9525000" y="2057401"/>
            <a:ext cx="1981200" cy="685800"/>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10" name="Title 1">
            <a:extLst>
              <a:ext uri="{FF2B5EF4-FFF2-40B4-BE49-F238E27FC236}">
                <a16:creationId xmlns:a16="http://schemas.microsoft.com/office/drawing/2014/main" id="{B4B68A2E-49F8-4BDA-BD1A-488169336555}"/>
              </a:ext>
            </a:extLst>
          </p:cNvPr>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Tree>
    <p:extLst>
      <p:ext uri="{BB962C8B-B14F-4D97-AF65-F5344CB8AC3E}">
        <p14:creationId xmlns:p14="http://schemas.microsoft.com/office/powerpoint/2010/main" val="2905492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b="0" i="0">
                <a:solidFill>
                  <a:prstClr val="black"/>
                </a:solidFill>
                <a:latin typeface="Open Sans Regular" panose="020B0606030504020204" pitchFamily="34" charset="0"/>
                <a:ea typeface="Open Sans Regular" panose="020B0606030504020204" pitchFamily="34" charset="0"/>
                <a:cs typeface="Open Sans Regular" panose="020B0606030504020204" pitchFamily="34" charset="0"/>
              </a:rPr>
              <a:t>SoftServe Confidential</a:t>
            </a:r>
          </a:p>
        </p:txBody>
      </p:sp>
    </p:spTree>
    <p:extLst>
      <p:ext uri="{BB962C8B-B14F-4D97-AF65-F5344CB8AC3E}">
        <p14:creationId xmlns:p14="http://schemas.microsoft.com/office/powerpoint/2010/main" val="668672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GRADIENT-1">
    <p:bg>
      <p:bgPr>
        <a:gradFill flip="none" rotWithShape="1">
          <a:gsLst>
            <a:gs pos="0">
              <a:srgbClr val="8F2585"/>
            </a:gs>
            <a:gs pos="100000">
              <a:srgbClr val="F26D26"/>
            </a:gs>
          </a:gsLst>
          <a:lin ang="10800000" scaled="0"/>
          <a:tileRect/>
        </a:gradFill>
        <a:effectLst/>
      </p:bgPr>
    </p:bg>
    <p:spTree>
      <p:nvGrpSpPr>
        <p:cNvPr id="1" name=""/>
        <p:cNvGrpSpPr/>
        <p:nvPr/>
      </p:nvGrpSpPr>
      <p:grpSpPr>
        <a:xfrm>
          <a:off x="0" y="0"/>
          <a:ext cx="0" cy="0"/>
          <a:chOff x="0" y="0"/>
          <a:chExt cx="0" cy="0"/>
        </a:xfrm>
      </p:grpSpPr>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
        <p:nvSpPr>
          <p:cNvPr id="10" name="Title 8">
            <a:extLst>
              <a:ext uri="{FF2B5EF4-FFF2-40B4-BE49-F238E27FC236}">
                <a16:creationId xmlns:a16="http://schemas.microsoft.com/office/drawing/2014/main" id="{353C5CCE-34CF-4745-B8D7-AF744DB56245}"/>
              </a:ext>
            </a:extLst>
          </p:cNvPr>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a:t>TITLE</a:t>
            </a:r>
            <a:br>
              <a:rPr lang="uk-UA"/>
            </a:br>
            <a:r>
              <a:rPr lang="en-US"/>
              <a:t>TO</a:t>
            </a:r>
            <a:r>
              <a:rPr lang="uk-UA"/>
              <a:t> </a:t>
            </a:r>
            <a:r>
              <a:rPr lang="en-US"/>
              <a:t>BE</a:t>
            </a:r>
            <a:r>
              <a:rPr lang="uk-UA"/>
              <a:t> </a:t>
            </a:r>
            <a:r>
              <a:rPr lang="en-US"/>
              <a:t>CAPI</a:t>
            </a:r>
            <a:br>
              <a:rPr lang="uk-UA"/>
            </a:br>
            <a:r>
              <a:rPr lang="en-US"/>
              <a:t>TALIZED</a:t>
            </a:r>
          </a:p>
        </p:txBody>
      </p:sp>
    </p:spTree>
    <p:extLst>
      <p:ext uri="{BB962C8B-B14F-4D97-AF65-F5344CB8AC3E}">
        <p14:creationId xmlns:p14="http://schemas.microsoft.com/office/powerpoint/2010/main" val="4199888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SLIDE-GRADIENT-2">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748765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Tree>
    <p:extLst>
      <p:ext uri="{BB962C8B-B14F-4D97-AF65-F5344CB8AC3E}">
        <p14:creationId xmlns:p14="http://schemas.microsoft.com/office/powerpoint/2010/main" val="3124640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R ICONS">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044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273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GROUND_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C47469-3B03-E44C-89B5-F697BC2200BB}"/>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4246667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WO-COLUMNS-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37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SLIDE-GRADIENT-2">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1792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HREE-COLUMNS-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7238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DESCRIPTION-SIDETEXT-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br>
              <a:rPr lang="uk-UA"/>
            </a:br>
            <a:r>
              <a:rPr lang="en-US"/>
              <a:t>BE CAPITA</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3296732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708236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SIDETEXT-PROCESS-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2" name="Text Placeholder 6"/>
          <p:cNvSpPr>
            <a:spLocks noGrp="1"/>
          </p:cNvSpPr>
          <p:nvPr>
            <p:ph type="body" sz="quarter" idx="14" hasCustomPrompt="1"/>
          </p:nvPr>
        </p:nvSpPr>
        <p:spPr>
          <a:xfrm>
            <a:off x="28956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3" name="Text Placeholder 6"/>
          <p:cNvSpPr>
            <a:spLocks noGrp="1"/>
          </p:cNvSpPr>
          <p:nvPr>
            <p:ph type="body" sz="quarter" idx="15" hasCustomPrompt="1"/>
          </p:nvPr>
        </p:nvSpPr>
        <p:spPr>
          <a:xfrm>
            <a:off x="5105400" y="2057401"/>
            <a:ext cx="1981200" cy="685800"/>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4" name="Text Placeholder 6"/>
          <p:cNvSpPr>
            <a:spLocks noGrp="1"/>
          </p:cNvSpPr>
          <p:nvPr>
            <p:ph type="body" sz="quarter" idx="16" hasCustomPrompt="1"/>
          </p:nvPr>
        </p:nvSpPr>
        <p:spPr>
          <a:xfrm>
            <a:off x="73152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5" name="Text Placeholder 6"/>
          <p:cNvSpPr>
            <a:spLocks noGrp="1"/>
          </p:cNvSpPr>
          <p:nvPr>
            <p:ph type="body" sz="quarter" idx="17" hasCustomPrompt="1"/>
          </p:nvPr>
        </p:nvSpPr>
        <p:spPr>
          <a:xfrm>
            <a:off x="9525000" y="2057401"/>
            <a:ext cx="1981200" cy="685800"/>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10" name="Title 1">
            <a:extLst>
              <a:ext uri="{FF2B5EF4-FFF2-40B4-BE49-F238E27FC236}">
                <a16:creationId xmlns:a16="http://schemas.microsoft.com/office/drawing/2014/main" id="{B4B68A2E-49F8-4BDA-BD1A-488169336555}"/>
              </a:ext>
            </a:extLst>
          </p:cNvPr>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Tree>
    <p:extLst>
      <p:ext uri="{BB962C8B-B14F-4D97-AF65-F5344CB8AC3E}">
        <p14:creationId xmlns:p14="http://schemas.microsoft.com/office/powerpoint/2010/main" val="3666243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1032848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SLIDE-DARK-1">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5459753"/>
          </a:xfrm>
          <a:prstGeom prst="rect">
            <a:avLst/>
          </a:prstGeom>
        </p:spPr>
        <p:txBody>
          <a:bodyPr anchor="t">
            <a:noAutofit/>
          </a:bodyPr>
          <a:lstStyle>
            <a:lvl1pPr>
              <a:lnSpc>
                <a:spcPts val="10500"/>
              </a:lnSpc>
              <a:defRPr sz="15000">
                <a:solidFill>
                  <a:schemeClr val="tx1"/>
                </a:solidFill>
                <a:latin typeface="Proxima Nova Black" panose="02000506030000020004" pitchFamily="50" charset="0"/>
              </a:defRPr>
            </a:lvl1pPr>
          </a:lstStyle>
          <a:p>
            <a:r>
              <a:rPr lang="en-US"/>
              <a:t>TITLE</a:t>
            </a:r>
            <a:br>
              <a:rPr lang="uk-UA"/>
            </a:br>
            <a:r>
              <a:rPr lang="en-US"/>
              <a:t>TO</a:t>
            </a:r>
            <a:r>
              <a:rPr lang="uk-UA"/>
              <a:t> </a:t>
            </a:r>
            <a:r>
              <a:rPr lang="en-US"/>
              <a:t>BE</a:t>
            </a:r>
            <a:r>
              <a:rPr lang="uk-UA"/>
              <a:t> </a:t>
            </a:r>
            <a:r>
              <a:rPr lang="en-US"/>
              <a:t>CAPI</a:t>
            </a:r>
            <a:br>
              <a:rPr lang="uk-UA"/>
            </a:br>
            <a:r>
              <a:rPr lang="en-US"/>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9349706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36848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EXT-ONE-COLUMN-DARK">
    <p:bg>
      <p:bgPr>
        <a:gradFill flip="none" rotWithShape="1">
          <a:gsLst>
            <a:gs pos="0">
              <a:schemeClr val="accent6"/>
            </a:gs>
            <a:gs pos="30000">
              <a:schemeClr val="accent6"/>
            </a:gs>
            <a:gs pos="100000">
              <a:srgbClr val="7030A0"/>
            </a:gs>
          </a:gsLst>
          <a:lin ang="108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953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8536307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720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EXT-ONE-COLUMN-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C0A6A9-FB31-4A19-A170-D23A18C938E0}"/>
              </a:ext>
            </a:extLst>
          </p:cNvPr>
          <p:cNvSpPr/>
          <p:nvPr userDrawn="1"/>
        </p:nvSpPr>
        <p:spPr>
          <a:xfrm>
            <a:off x="0" y="0"/>
            <a:ext cx="12192000" cy="6858000"/>
          </a:xfrm>
          <a:prstGeom prst="rect">
            <a:avLst/>
          </a:prstGeom>
          <a:gradFill flip="none" rotWithShape="1">
            <a:gsLst>
              <a:gs pos="0">
                <a:schemeClr val="accent6"/>
              </a:gs>
              <a:gs pos="30000">
                <a:schemeClr val="accent6"/>
              </a:gs>
              <a:gs pos="100000">
                <a:schemeClr val="accent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Tree>
    <p:extLst>
      <p:ext uri="{BB962C8B-B14F-4D97-AF65-F5344CB8AC3E}">
        <p14:creationId xmlns:p14="http://schemas.microsoft.com/office/powerpoint/2010/main" val="103784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631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TWO-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1217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EXT-THREE-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83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DESCRIPTION-SIDETEXT-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br>
              <a:rPr lang="uk-UA"/>
            </a:br>
            <a:r>
              <a:rPr lang="en-US"/>
              <a:t>BE CAPITA</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25208856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3885753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TIMELINE-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28270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50368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userDrawn="1"/>
        </p:nvSpPr>
        <p:spPr>
          <a:xfrm>
            <a:off x="72466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userDrawn="1"/>
        </p:nvSpPr>
        <p:spPr>
          <a:xfrm>
            <a:off x="94564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a:noFill/>
          <a:ln>
            <a:noFill/>
          </a:ln>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pic>
        <p:nvPicPr>
          <p:cNvPr id="22" name="Picture 21">
            <a:extLst>
              <a:ext uri="{FF2B5EF4-FFF2-40B4-BE49-F238E27FC236}">
                <a16:creationId xmlns:a16="http://schemas.microsoft.com/office/drawing/2014/main" id="{D2C70A87-6824-3248-B448-307E7C5BC0C9}"/>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9830288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b="0" i="0">
                <a:solidFill>
                  <a:prstClr val="black"/>
                </a:solidFill>
                <a:latin typeface="Open Sans Regular" panose="020B0606030504020204" pitchFamily="34" charset="0"/>
                <a:ea typeface="Open Sans Regular" panose="020B0606030504020204" pitchFamily="34" charset="0"/>
                <a:cs typeface="Open Sans Regular" panose="020B0606030504020204" pitchFamily="34" charset="0"/>
              </a:rPr>
              <a:t>SoftServe Confidential</a:t>
            </a:r>
          </a:p>
        </p:txBody>
      </p:sp>
    </p:spTree>
    <p:extLst>
      <p:ext uri="{BB962C8B-B14F-4D97-AF65-F5344CB8AC3E}">
        <p14:creationId xmlns:p14="http://schemas.microsoft.com/office/powerpoint/2010/main" val="1676017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FOR ICONS">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51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 IC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045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CKGROUND_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C47469-3B03-E44C-89B5-F697BC2200BB}"/>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4132872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TWO-COLUMNS-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91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THREE-COLUMNS-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4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DESCRIPTION-SIDETEXT-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br>
              <a:rPr lang="uk-UA"/>
            </a:br>
            <a:r>
              <a:rPr lang="en-US"/>
              <a:t>BE CAPITA</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317994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4"/>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74229508"/>
      </p:ext>
    </p:extLst>
  </p:cSld>
  <p:clrMap bg1="dk1" tx1="lt1" bg2="dk2" tx2="lt2" accent1="accent1" accent2="accent2" accent3="accent3" accent4="accent4" accent5="accent5" accent6="accent6" hlink="hlink" folHlink="folHlink"/>
  <p:sldLayoutIdLst>
    <p:sldLayoutId id="2147484778" r:id="rId1"/>
    <p:sldLayoutId id="2147484779" r:id="rId2"/>
    <p:sldLayoutId id="2147484780" r:id="rId3"/>
    <p:sldLayoutId id="2147484802"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4"/>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41790936"/>
      </p:ext>
    </p:extLst>
  </p:cSld>
  <p:clrMap bg1="dk1" tx1="lt1" bg2="dk2" tx2="lt2" accent1="accent1" accent2="accent2" accent3="accent3" accent4="accent4" accent5="accent5" accent6="accent6" hlink="hlink" folHlink="folHlink"/>
  <p:sldLayoutIdLst>
    <p:sldLayoutId id="2147484790" r:id="rId1"/>
    <p:sldLayoutId id="2147484791" r:id="rId2"/>
    <p:sldLayoutId id="2147484792" r:id="rId3"/>
    <p:sldLayoutId id="2147484793" r:id="rId4"/>
    <p:sldLayoutId id="2147484803" r:id="rId5"/>
    <p:sldLayoutId id="2147484794" r:id="rId6"/>
    <p:sldLayoutId id="2147484795" r:id="rId7"/>
    <p:sldLayoutId id="2147484796" r:id="rId8"/>
    <p:sldLayoutId id="2147484797" r:id="rId9"/>
    <p:sldLayoutId id="2147484798" r:id="rId10"/>
    <p:sldLayoutId id="2147484799" r:id="rId11"/>
    <p:sldLayoutId id="21474848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4"/>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849270835"/>
      </p:ext>
    </p:extLst>
  </p:cSld>
  <p:clrMap bg1="dk1" tx1="lt1" bg2="dk2" tx2="lt2" accent1="accent1" accent2="accent2" accent3="accent3" accent4="accent4" accent5="accent5" accent6="accent6" hlink="hlink" folHlink="folHlink"/>
  <p:sldLayoutIdLst>
    <p:sldLayoutId id="2147484844" r:id="rId1"/>
    <p:sldLayoutId id="2147484845" r:id="rId2"/>
    <p:sldLayoutId id="2147484850" r:id="rId3"/>
    <p:sldLayoutId id="2147484849" r:id="rId4"/>
    <p:sldLayoutId id="2147484853" r:id="rId5"/>
    <p:sldLayoutId id="2147484854" r:id="rId6"/>
    <p:sldLayoutId id="2147484855" r:id="rId7"/>
    <p:sldLayoutId id="2147484856" r:id="rId8"/>
    <p:sldLayoutId id="2147484857" r:id="rId9"/>
    <p:sldLayoutId id="2147484858" r:id="rId10"/>
    <p:sldLayoutId id="2147484852" r:id="rId11"/>
    <p:sldLayoutId id="21474848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reactjs.org/docs/react-component.html#constructor" TargetMode="Externa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4A52-F715-4894-9739-384FC3085337}"/>
              </a:ext>
            </a:extLst>
          </p:cNvPr>
          <p:cNvSpPr>
            <a:spLocks noGrp="1"/>
          </p:cNvSpPr>
          <p:nvPr>
            <p:ph type="title"/>
          </p:nvPr>
        </p:nvSpPr>
        <p:spPr>
          <a:prstGeom prst="rect">
            <a:avLst/>
          </a:prstGeom>
        </p:spPr>
        <p:txBody>
          <a:bodyPr/>
          <a:lstStyle/>
          <a:p>
            <a:pPr lvl="0"/>
            <a:r>
              <a:rPr lang="en-US" dirty="0"/>
              <a:t>REDUX</a:t>
            </a:r>
          </a:p>
        </p:txBody>
      </p:sp>
      <p:sp>
        <p:nvSpPr>
          <p:cNvPr id="3" name="Text Placeholder 2">
            <a:extLst>
              <a:ext uri="{FF2B5EF4-FFF2-40B4-BE49-F238E27FC236}">
                <a16:creationId xmlns:a16="http://schemas.microsoft.com/office/drawing/2014/main" id="{605B0FE4-A83F-0946-891B-88BC7618BAB3}"/>
              </a:ext>
            </a:extLst>
          </p:cNvPr>
          <p:cNvSpPr>
            <a:spLocks noGrp="1"/>
          </p:cNvSpPr>
          <p:nvPr>
            <p:ph type="body" sz="quarter" idx="10"/>
          </p:nvPr>
        </p:nvSpPr>
        <p:spPr/>
        <p:txBody>
          <a:bodyPr/>
          <a:lstStyle/>
          <a:p>
            <a:r>
              <a:rPr lang="en-GB" dirty="0"/>
              <a:t>B</a:t>
            </a:r>
            <a:r>
              <a:rPr lang="en-UA" dirty="0"/>
              <a:t>y Dmytro Minochkin</a:t>
            </a:r>
          </a:p>
        </p:txBody>
      </p:sp>
    </p:spTree>
    <p:extLst>
      <p:ext uri="{BB962C8B-B14F-4D97-AF65-F5344CB8AC3E}">
        <p14:creationId xmlns:p14="http://schemas.microsoft.com/office/powerpoint/2010/main" val="4001193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01C0-6266-1D44-BFAE-57E15C9C3107}"/>
              </a:ext>
            </a:extLst>
          </p:cNvPr>
          <p:cNvSpPr>
            <a:spLocks noGrp="1"/>
          </p:cNvSpPr>
          <p:nvPr>
            <p:ph type="title"/>
          </p:nvPr>
        </p:nvSpPr>
        <p:spPr/>
        <p:txBody>
          <a:bodyPr/>
          <a:lstStyle/>
          <a:p>
            <a:r>
              <a:rPr lang="en-GB" dirty="0"/>
              <a:t>CORE CONCEPTS: ACTIONS</a:t>
            </a:r>
            <a:endParaRPr lang="en-UA" dirty="0"/>
          </a:p>
        </p:txBody>
      </p:sp>
      <p:sp>
        <p:nvSpPr>
          <p:cNvPr id="3" name="Text Placeholder 2">
            <a:extLst>
              <a:ext uri="{FF2B5EF4-FFF2-40B4-BE49-F238E27FC236}">
                <a16:creationId xmlns:a16="http://schemas.microsoft.com/office/drawing/2014/main" id="{83FEF906-B3E9-ED4F-B54E-EE4819A6086D}"/>
              </a:ext>
            </a:extLst>
          </p:cNvPr>
          <p:cNvSpPr>
            <a:spLocks noGrp="1"/>
          </p:cNvSpPr>
          <p:nvPr>
            <p:ph type="body" sz="quarter" idx="10"/>
          </p:nvPr>
        </p:nvSpPr>
        <p:spPr>
          <a:xfrm>
            <a:off x="685800" y="2057400"/>
            <a:ext cx="7528169" cy="3429000"/>
          </a:xfrm>
        </p:spPr>
        <p:txBody>
          <a:bodyPr/>
          <a:lstStyle/>
          <a:p>
            <a:pPr marL="342900" indent="-342900">
              <a:buFont typeface="Arial" panose="020B0604020202020204" pitchFamily="34" charset="0"/>
              <a:buChar char="•"/>
            </a:pPr>
            <a:r>
              <a:rPr lang="en-GB" sz="1800" b="1" dirty="0"/>
              <a:t>State</a:t>
            </a:r>
          </a:p>
          <a:p>
            <a:pPr marL="800100" lvl="1" indent="-342900">
              <a:buFont typeface="Arial" panose="020B0604020202020204" pitchFamily="34" charset="0"/>
              <a:buChar char="•"/>
            </a:pPr>
            <a:r>
              <a:rPr lang="en-GB" sz="1600" dirty="0"/>
              <a:t>App state is stored in plain objects, like this </a:t>
            </a:r>
            <a:r>
              <a:rPr lang="en-GB" sz="1600" dirty="0" err="1"/>
              <a:t>Todo</a:t>
            </a:r>
            <a:r>
              <a:rPr lang="en-GB" sz="1600" dirty="0"/>
              <a:t> example.</a:t>
            </a:r>
          </a:p>
          <a:p>
            <a:pPr marL="800100" lvl="1" indent="-342900">
              <a:buFont typeface="Arial" panose="020B0604020202020204" pitchFamily="34" charset="0"/>
              <a:buChar char="•"/>
            </a:pPr>
            <a:r>
              <a:rPr lang="en-GB" sz="1600" dirty="0"/>
              <a:t>There's no "setters", so that different parts of the code can’t change the state arbitrarily.</a:t>
            </a:r>
          </a:p>
          <a:p>
            <a:pPr marL="1257300" lvl="2" indent="-342900">
              <a:buFont typeface="Arial" panose="020B0604020202020204" pitchFamily="34" charset="0"/>
              <a:buChar char="•"/>
            </a:pPr>
            <a:r>
              <a:rPr lang="en-GB" sz="1400" dirty="0"/>
              <a:t>That helps avoid hard-to-reproduce bugs.</a:t>
            </a:r>
          </a:p>
          <a:p>
            <a:pPr marL="342900" indent="-342900">
              <a:buFont typeface="Arial" panose="020B0604020202020204" pitchFamily="34" charset="0"/>
              <a:buChar char="•"/>
            </a:pPr>
            <a:r>
              <a:rPr lang="en-GB" sz="1800" b="1" dirty="0"/>
              <a:t>Actions</a:t>
            </a:r>
          </a:p>
          <a:p>
            <a:pPr marL="800100" lvl="1" indent="-342900">
              <a:buFont typeface="Arial" panose="020B0604020202020204" pitchFamily="34" charset="0"/>
              <a:buChar char="•"/>
            </a:pPr>
            <a:r>
              <a:rPr lang="en-GB" sz="1600" dirty="0"/>
              <a:t>To change something in the state, you need to dispatch an action.</a:t>
            </a:r>
          </a:p>
          <a:p>
            <a:pPr marL="800100" lvl="1" indent="-342900">
              <a:buFont typeface="Arial" panose="020B0604020202020204" pitchFamily="34" charset="0"/>
              <a:buChar char="•"/>
            </a:pPr>
            <a:r>
              <a:rPr lang="en-GB" sz="1600" dirty="0"/>
              <a:t>An action is a plain JS object with a </a:t>
            </a:r>
            <a:r>
              <a:rPr lang="en-GB" sz="1600" b="1" dirty="0"/>
              <a:t>type</a:t>
            </a:r>
            <a:r>
              <a:rPr lang="en-GB" sz="1600" dirty="0"/>
              <a:t> field.</a:t>
            </a:r>
          </a:p>
          <a:p>
            <a:pPr marL="342900" indent="-342900">
              <a:buFont typeface="Arial" panose="020B0604020202020204" pitchFamily="34" charset="0"/>
              <a:buChar char="•"/>
            </a:pPr>
            <a:r>
              <a:rPr lang="en-GB" sz="1800" b="1" dirty="0"/>
              <a:t>Action Creators</a:t>
            </a:r>
          </a:p>
          <a:p>
            <a:pPr marL="800100" lvl="1" indent="-342900">
              <a:buFont typeface="Arial" panose="020B0604020202020204" pitchFamily="34" charset="0"/>
              <a:buChar char="•"/>
            </a:pPr>
            <a:r>
              <a:rPr lang="en-GB" sz="1600" dirty="0"/>
              <a:t>It is common to use action creator functions to encapsulate the process of creating action objects.</a:t>
            </a:r>
          </a:p>
          <a:p>
            <a:pPr marL="800100" lvl="1" indent="-342900">
              <a:buFont typeface="Arial" panose="020B0604020202020204" pitchFamily="34" charset="0"/>
              <a:buChar char="•"/>
            </a:pPr>
            <a:r>
              <a:rPr lang="en-GB" sz="1600" dirty="0"/>
              <a:t>This may seem like overkill for simple use cases, but consistent use of action creators leads to cleaner code and better reusability.</a:t>
            </a:r>
          </a:p>
          <a:p>
            <a:pPr marL="1257300" lvl="2" indent="-342900">
              <a:buFont typeface="Arial" panose="020B0604020202020204" pitchFamily="34" charset="0"/>
              <a:buChar char="•"/>
            </a:pPr>
            <a:r>
              <a:rPr lang="en-GB" sz="1400" dirty="0"/>
              <a:t>Action creators are not required, but are a good practice.</a:t>
            </a:r>
            <a:endParaRPr lang="en-UA" sz="1400" dirty="0"/>
          </a:p>
        </p:txBody>
      </p:sp>
      <p:pic>
        <p:nvPicPr>
          <p:cNvPr id="4" name="Picture 3">
            <a:extLst>
              <a:ext uri="{FF2B5EF4-FFF2-40B4-BE49-F238E27FC236}">
                <a16:creationId xmlns:a16="http://schemas.microsoft.com/office/drawing/2014/main" id="{29DD281E-1EC1-3B44-A142-A1F1F014CE89}"/>
              </a:ext>
            </a:extLst>
          </p:cNvPr>
          <p:cNvPicPr>
            <a:picLocks noChangeAspect="1"/>
          </p:cNvPicPr>
          <p:nvPr/>
        </p:nvPicPr>
        <p:blipFill>
          <a:blip r:embed="rId2"/>
          <a:stretch>
            <a:fillRect/>
          </a:stretch>
        </p:blipFill>
        <p:spPr>
          <a:xfrm>
            <a:off x="7858825" y="1833683"/>
            <a:ext cx="4333175" cy="3324469"/>
          </a:xfrm>
          <a:prstGeom prst="rect">
            <a:avLst/>
          </a:prstGeom>
        </p:spPr>
      </p:pic>
    </p:spTree>
    <p:extLst>
      <p:ext uri="{BB962C8B-B14F-4D97-AF65-F5344CB8AC3E}">
        <p14:creationId xmlns:p14="http://schemas.microsoft.com/office/powerpoint/2010/main" val="1162013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01C0-6266-1D44-BFAE-57E15C9C3107}"/>
              </a:ext>
            </a:extLst>
          </p:cNvPr>
          <p:cNvSpPr>
            <a:spLocks noGrp="1"/>
          </p:cNvSpPr>
          <p:nvPr>
            <p:ph type="title"/>
          </p:nvPr>
        </p:nvSpPr>
        <p:spPr/>
        <p:txBody>
          <a:bodyPr/>
          <a:lstStyle/>
          <a:p>
            <a:r>
              <a:rPr lang="en-GB" dirty="0"/>
              <a:t>CORE CONCEPTS: REDUCERS</a:t>
            </a:r>
            <a:endParaRPr lang="en-UA" dirty="0"/>
          </a:p>
        </p:txBody>
      </p:sp>
      <p:sp>
        <p:nvSpPr>
          <p:cNvPr id="3" name="Text Placeholder 2">
            <a:extLst>
              <a:ext uri="{FF2B5EF4-FFF2-40B4-BE49-F238E27FC236}">
                <a16:creationId xmlns:a16="http://schemas.microsoft.com/office/drawing/2014/main" id="{83FEF906-B3E9-ED4F-B54E-EE4819A6086D}"/>
              </a:ext>
            </a:extLst>
          </p:cNvPr>
          <p:cNvSpPr>
            <a:spLocks noGrp="1"/>
          </p:cNvSpPr>
          <p:nvPr>
            <p:ph type="body" sz="quarter" idx="10"/>
          </p:nvPr>
        </p:nvSpPr>
        <p:spPr>
          <a:xfrm>
            <a:off x="685801" y="2057400"/>
            <a:ext cx="6777892" cy="3429000"/>
          </a:xfrm>
        </p:spPr>
        <p:txBody>
          <a:bodyPr/>
          <a:lstStyle/>
          <a:p>
            <a:pPr marL="342900" indent="-342900">
              <a:buFont typeface="Arial" panose="020B0604020202020204" pitchFamily="34" charset="0"/>
              <a:buChar char="•"/>
            </a:pPr>
            <a:r>
              <a:rPr lang="en-GB" sz="1800" dirty="0"/>
              <a:t>All state update logic lives in functions called </a:t>
            </a:r>
            <a:r>
              <a:rPr lang="en-GB" sz="1800" b="1" dirty="0"/>
              <a:t>reducers</a:t>
            </a:r>
            <a:r>
              <a:rPr lang="en-GB" sz="1800" dirty="0"/>
              <a:t>.</a:t>
            </a:r>
          </a:p>
          <a:p>
            <a:pPr marL="800100" lvl="1" indent="-342900">
              <a:buFont typeface="Arial" panose="020B0604020202020204" pitchFamily="34" charset="0"/>
              <a:buChar char="•"/>
            </a:pPr>
            <a:r>
              <a:rPr lang="en-GB" sz="1600" dirty="0"/>
              <a:t>Since they're just functions, smaller functions can be composed together into larger functions.</a:t>
            </a:r>
          </a:p>
          <a:p>
            <a:pPr marL="800100" lvl="1" indent="-342900">
              <a:buFont typeface="Arial" panose="020B0604020202020204" pitchFamily="34" charset="0"/>
              <a:buChar char="•"/>
            </a:pPr>
            <a:r>
              <a:rPr lang="en-GB" sz="1600" dirty="0"/>
              <a:t>Because reducer functions are simply </a:t>
            </a:r>
            <a:r>
              <a:rPr lang="en-GB" sz="1600" dirty="0">
                <a:latin typeface="Courier New" panose="02070309020205020404" pitchFamily="49" charset="0"/>
                <a:cs typeface="Courier New" panose="02070309020205020404" pitchFamily="49" charset="0"/>
              </a:rPr>
              <a:t>(state, action) =&gt; </a:t>
            </a:r>
            <a:r>
              <a:rPr lang="en-GB" sz="1600" dirty="0" err="1">
                <a:latin typeface="Courier New" panose="02070309020205020404" pitchFamily="49" charset="0"/>
                <a:cs typeface="Courier New" panose="02070309020205020404" pitchFamily="49" charset="0"/>
              </a:rPr>
              <a:t>newState</a:t>
            </a:r>
            <a:r>
              <a:rPr lang="en-GB" sz="1600" dirty="0"/>
              <a:t>, they are very easily testable and straightforward to understand.</a:t>
            </a:r>
            <a:endParaRPr lang="en-GB" sz="1800" dirty="0"/>
          </a:p>
          <a:p>
            <a:pPr marL="342900" indent="-342900">
              <a:buFont typeface="Arial" panose="020B0604020202020204" pitchFamily="34" charset="0"/>
              <a:buChar char="•"/>
            </a:pPr>
            <a:r>
              <a:rPr lang="en-GB" sz="1800" dirty="0"/>
              <a:t>Reducers should be pure functions, with no side effects.</a:t>
            </a:r>
          </a:p>
          <a:p>
            <a:pPr marL="800100" lvl="1" indent="-342900">
              <a:buFont typeface="Arial" panose="020B0604020202020204" pitchFamily="34" charset="0"/>
              <a:buChar char="•"/>
            </a:pPr>
            <a:r>
              <a:rPr lang="en-GB" sz="1600" dirty="0"/>
              <a:t>That means they should only rely on inputs, and not affect anything external.</a:t>
            </a:r>
          </a:p>
          <a:p>
            <a:pPr marL="800100" lvl="1" indent="-342900">
              <a:buFont typeface="Arial" panose="020B0604020202020204" pitchFamily="34" charset="0"/>
              <a:buChar char="•"/>
            </a:pPr>
            <a:r>
              <a:rPr lang="en-GB" sz="1600" i="1" dirty="0"/>
              <a:t>Reducers need to update data immutably, by making copies of state and modifying the copies before returning them, rather than directly modifying inputs</a:t>
            </a:r>
            <a:r>
              <a:rPr lang="en-GB" sz="1600" dirty="0"/>
              <a:t>.</a:t>
            </a:r>
            <a:endParaRPr lang="en-UA" sz="1200" dirty="0"/>
          </a:p>
        </p:txBody>
      </p:sp>
      <p:pic>
        <p:nvPicPr>
          <p:cNvPr id="5" name="Picture 4">
            <a:extLst>
              <a:ext uri="{FF2B5EF4-FFF2-40B4-BE49-F238E27FC236}">
                <a16:creationId xmlns:a16="http://schemas.microsoft.com/office/drawing/2014/main" id="{74A0FDF9-97A6-B14A-9663-75AC9663A9AD}"/>
              </a:ext>
            </a:extLst>
          </p:cNvPr>
          <p:cNvPicPr>
            <a:picLocks noChangeAspect="1"/>
          </p:cNvPicPr>
          <p:nvPr/>
        </p:nvPicPr>
        <p:blipFill>
          <a:blip r:embed="rId2"/>
          <a:stretch>
            <a:fillRect/>
          </a:stretch>
        </p:blipFill>
        <p:spPr>
          <a:xfrm>
            <a:off x="7463693" y="1280257"/>
            <a:ext cx="4728307" cy="4418012"/>
          </a:xfrm>
          <a:prstGeom prst="rect">
            <a:avLst/>
          </a:prstGeom>
        </p:spPr>
      </p:pic>
    </p:spTree>
    <p:extLst>
      <p:ext uri="{BB962C8B-B14F-4D97-AF65-F5344CB8AC3E}">
        <p14:creationId xmlns:p14="http://schemas.microsoft.com/office/powerpoint/2010/main" val="127326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01C0-6266-1D44-BFAE-57E15C9C3107}"/>
              </a:ext>
            </a:extLst>
          </p:cNvPr>
          <p:cNvSpPr>
            <a:spLocks noGrp="1"/>
          </p:cNvSpPr>
          <p:nvPr>
            <p:ph type="title"/>
          </p:nvPr>
        </p:nvSpPr>
        <p:spPr/>
        <p:txBody>
          <a:bodyPr/>
          <a:lstStyle/>
          <a:p>
            <a:r>
              <a:rPr lang="en-GB" dirty="0"/>
              <a:t>COMMON PATTERNS: UPDATING OBJECTS</a:t>
            </a:r>
            <a:endParaRPr lang="en-UA" dirty="0"/>
          </a:p>
        </p:txBody>
      </p:sp>
      <p:sp>
        <p:nvSpPr>
          <p:cNvPr id="3" name="Text Placeholder 2">
            <a:extLst>
              <a:ext uri="{FF2B5EF4-FFF2-40B4-BE49-F238E27FC236}">
                <a16:creationId xmlns:a16="http://schemas.microsoft.com/office/drawing/2014/main" id="{83FEF906-B3E9-ED4F-B54E-EE4819A6086D}"/>
              </a:ext>
            </a:extLst>
          </p:cNvPr>
          <p:cNvSpPr>
            <a:spLocks noGrp="1"/>
          </p:cNvSpPr>
          <p:nvPr>
            <p:ph type="body" sz="quarter" idx="10"/>
          </p:nvPr>
        </p:nvSpPr>
        <p:spPr>
          <a:xfrm>
            <a:off x="685801" y="2057400"/>
            <a:ext cx="6777892" cy="3429000"/>
          </a:xfrm>
        </p:spPr>
        <p:txBody>
          <a:bodyPr/>
          <a:lstStyle/>
          <a:p>
            <a:pPr marL="342900" indent="-342900">
              <a:buFont typeface="Arial" panose="020B0604020202020204" pitchFamily="34" charset="0"/>
              <a:buChar char="•"/>
            </a:pPr>
            <a:r>
              <a:rPr lang="en-GB" sz="1800" dirty="0"/>
              <a:t>Objects are normally copied using the object spread operator ( </a:t>
            </a:r>
            <a:r>
              <a:rPr lang="en-GB" sz="1800" dirty="0">
                <a:latin typeface="Courier New" panose="02070309020205020404" pitchFamily="49" charset="0"/>
                <a:cs typeface="Courier New" panose="02070309020205020404" pitchFamily="49" charset="0"/>
              </a:rPr>
              <a:t>...</a:t>
            </a:r>
            <a:r>
              <a:rPr lang="en-GB" sz="1800" dirty="0"/>
              <a:t> ).</a:t>
            </a:r>
          </a:p>
          <a:p>
            <a:pPr marL="342900" indent="-342900">
              <a:buFont typeface="Arial" panose="020B0604020202020204" pitchFamily="34" charset="0"/>
              <a:buChar char="•"/>
            </a:pPr>
            <a:r>
              <a:rPr lang="en-GB" sz="1800" dirty="0"/>
              <a:t>Updating a nested field requires that all levels of nesting be copied too.</a:t>
            </a:r>
            <a:endParaRPr lang="en-UA" sz="1200" dirty="0"/>
          </a:p>
        </p:txBody>
      </p:sp>
      <p:pic>
        <p:nvPicPr>
          <p:cNvPr id="4" name="Picture 3">
            <a:extLst>
              <a:ext uri="{FF2B5EF4-FFF2-40B4-BE49-F238E27FC236}">
                <a16:creationId xmlns:a16="http://schemas.microsoft.com/office/drawing/2014/main" id="{A4745E55-A547-CB44-A786-7E47766E361E}"/>
              </a:ext>
            </a:extLst>
          </p:cNvPr>
          <p:cNvPicPr>
            <a:picLocks noChangeAspect="1"/>
          </p:cNvPicPr>
          <p:nvPr/>
        </p:nvPicPr>
        <p:blipFill>
          <a:blip r:embed="rId2"/>
          <a:stretch>
            <a:fillRect/>
          </a:stretch>
        </p:blipFill>
        <p:spPr>
          <a:xfrm>
            <a:off x="7442199" y="1280257"/>
            <a:ext cx="4727392" cy="4417157"/>
          </a:xfrm>
          <a:prstGeom prst="rect">
            <a:avLst/>
          </a:prstGeom>
        </p:spPr>
      </p:pic>
    </p:spTree>
    <p:extLst>
      <p:ext uri="{BB962C8B-B14F-4D97-AF65-F5344CB8AC3E}">
        <p14:creationId xmlns:p14="http://schemas.microsoft.com/office/powerpoint/2010/main" val="171328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01C0-6266-1D44-BFAE-57E15C9C3107}"/>
              </a:ext>
            </a:extLst>
          </p:cNvPr>
          <p:cNvSpPr>
            <a:spLocks noGrp="1"/>
          </p:cNvSpPr>
          <p:nvPr>
            <p:ph type="title"/>
          </p:nvPr>
        </p:nvSpPr>
        <p:spPr/>
        <p:txBody>
          <a:bodyPr/>
          <a:lstStyle/>
          <a:p>
            <a:r>
              <a:rPr lang="en-GB" dirty="0"/>
              <a:t>CORE CONCEPTS: COMBINING REDUCERS</a:t>
            </a:r>
            <a:endParaRPr lang="en-UA" dirty="0"/>
          </a:p>
        </p:txBody>
      </p:sp>
      <p:sp>
        <p:nvSpPr>
          <p:cNvPr id="3" name="Text Placeholder 2">
            <a:extLst>
              <a:ext uri="{FF2B5EF4-FFF2-40B4-BE49-F238E27FC236}">
                <a16:creationId xmlns:a16="http://schemas.microsoft.com/office/drawing/2014/main" id="{83FEF906-B3E9-ED4F-B54E-EE4819A6086D}"/>
              </a:ext>
            </a:extLst>
          </p:cNvPr>
          <p:cNvSpPr>
            <a:spLocks noGrp="1"/>
          </p:cNvSpPr>
          <p:nvPr>
            <p:ph type="body" sz="quarter" idx="10"/>
          </p:nvPr>
        </p:nvSpPr>
        <p:spPr>
          <a:xfrm>
            <a:off x="685801" y="2057400"/>
            <a:ext cx="6777892" cy="3429000"/>
          </a:xfrm>
        </p:spPr>
        <p:txBody>
          <a:bodyPr/>
          <a:lstStyle/>
          <a:p>
            <a:pPr marL="342900" indent="-342900">
              <a:buFont typeface="Arial" panose="020B0604020202020204" pitchFamily="34" charset="0"/>
              <a:buChar char="•"/>
            </a:pPr>
            <a:r>
              <a:rPr lang="en-GB" sz="1800" dirty="0"/>
              <a:t>Since reducers are just functions, they can call other functions to do some of the work.</a:t>
            </a:r>
          </a:p>
          <a:p>
            <a:pPr marL="800100" lvl="1" indent="-342900">
              <a:buFont typeface="Arial" panose="020B0604020202020204" pitchFamily="34" charset="0"/>
              <a:buChar char="•"/>
            </a:pPr>
            <a:r>
              <a:rPr lang="en-GB" sz="1600" dirty="0"/>
              <a:t>It's normal to have a root reducer function that calls other reducers, splitting up the job of updating the Redux state object.</a:t>
            </a:r>
          </a:p>
          <a:p>
            <a:pPr marL="342900" indent="-342900">
              <a:buFont typeface="Arial" panose="020B0604020202020204" pitchFamily="34" charset="0"/>
              <a:buChar char="•"/>
            </a:pPr>
            <a:r>
              <a:rPr lang="en-GB" sz="1800" dirty="0"/>
              <a:t>Higher-order reducers are a common technique for reusing reducer logic.</a:t>
            </a:r>
          </a:p>
          <a:p>
            <a:pPr marL="800100" lvl="1" indent="-342900">
              <a:buFont typeface="Arial" panose="020B0604020202020204" pitchFamily="34" charset="0"/>
              <a:buChar char="•"/>
            </a:pPr>
            <a:r>
              <a:rPr lang="en-GB" sz="1600" dirty="0"/>
              <a:t>A higher-order reducer is a function that returns a new reducer function.</a:t>
            </a:r>
            <a:endParaRPr lang="en-UA" sz="1000" dirty="0"/>
          </a:p>
        </p:txBody>
      </p:sp>
      <p:pic>
        <p:nvPicPr>
          <p:cNvPr id="5" name="Picture 4">
            <a:extLst>
              <a:ext uri="{FF2B5EF4-FFF2-40B4-BE49-F238E27FC236}">
                <a16:creationId xmlns:a16="http://schemas.microsoft.com/office/drawing/2014/main" id="{A268C743-CE66-794C-8D09-51E740C3A0DA}"/>
              </a:ext>
            </a:extLst>
          </p:cNvPr>
          <p:cNvPicPr>
            <a:picLocks noChangeAspect="1"/>
          </p:cNvPicPr>
          <p:nvPr/>
        </p:nvPicPr>
        <p:blipFill>
          <a:blip r:embed="rId2"/>
          <a:stretch>
            <a:fillRect/>
          </a:stretch>
        </p:blipFill>
        <p:spPr>
          <a:xfrm>
            <a:off x="7463692" y="1312495"/>
            <a:ext cx="4728307" cy="4166100"/>
          </a:xfrm>
          <a:prstGeom prst="rect">
            <a:avLst/>
          </a:prstGeom>
        </p:spPr>
      </p:pic>
    </p:spTree>
    <p:extLst>
      <p:ext uri="{BB962C8B-B14F-4D97-AF65-F5344CB8AC3E}">
        <p14:creationId xmlns:p14="http://schemas.microsoft.com/office/powerpoint/2010/main" val="535389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01C0-6266-1D44-BFAE-57E15C9C3107}"/>
              </a:ext>
            </a:extLst>
          </p:cNvPr>
          <p:cNvSpPr>
            <a:spLocks noGrp="1"/>
          </p:cNvSpPr>
          <p:nvPr>
            <p:ph type="title"/>
          </p:nvPr>
        </p:nvSpPr>
        <p:spPr/>
        <p:txBody>
          <a:bodyPr/>
          <a:lstStyle/>
          <a:p>
            <a:r>
              <a:rPr lang="en-GB" dirty="0"/>
              <a:t>CORE CONCEPTS: COMBINING REDUCERS</a:t>
            </a:r>
            <a:endParaRPr lang="en-UA" dirty="0"/>
          </a:p>
        </p:txBody>
      </p:sp>
      <p:sp>
        <p:nvSpPr>
          <p:cNvPr id="3" name="Text Placeholder 2">
            <a:extLst>
              <a:ext uri="{FF2B5EF4-FFF2-40B4-BE49-F238E27FC236}">
                <a16:creationId xmlns:a16="http://schemas.microsoft.com/office/drawing/2014/main" id="{83FEF906-B3E9-ED4F-B54E-EE4819A6086D}"/>
              </a:ext>
            </a:extLst>
          </p:cNvPr>
          <p:cNvSpPr>
            <a:spLocks noGrp="1"/>
          </p:cNvSpPr>
          <p:nvPr>
            <p:ph type="body" sz="quarter" idx="10"/>
          </p:nvPr>
        </p:nvSpPr>
        <p:spPr>
          <a:xfrm>
            <a:off x="685801" y="2057400"/>
            <a:ext cx="6777892" cy="3429000"/>
          </a:xfrm>
        </p:spPr>
        <p:txBody>
          <a:bodyPr/>
          <a:lstStyle/>
          <a:p>
            <a:pPr marL="342900" indent="-342900">
              <a:buFont typeface="Arial" panose="020B0604020202020204" pitchFamily="34" charset="0"/>
              <a:buChar char="•"/>
            </a:pPr>
            <a:r>
              <a:rPr lang="en-GB" sz="1800" dirty="0"/>
              <a:t>The recommended pattern is to split reducer logic based on the slices of your state.</a:t>
            </a:r>
          </a:p>
          <a:p>
            <a:pPr marL="342900" indent="-342900">
              <a:buFont typeface="Arial" panose="020B0604020202020204" pitchFamily="34" charset="0"/>
              <a:buChar char="•"/>
            </a:pPr>
            <a:r>
              <a:rPr lang="en-GB" sz="1800" dirty="0"/>
              <a:t>Because this is common, Redux provides a utility called </a:t>
            </a:r>
            <a:r>
              <a:rPr lang="en-GB" sz="1800" dirty="0" err="1">
                <a:latin typeface="Courier New" panose="02070309020205020404" pitchFamily="49" charset="0"/>
                <a:cs typeface="Courier New" panose="02070309020205020404" pitchFamily="49" charset="0"/>
              </a:rPr>
              <a:t>combineReducers</a:t>
            </a:r>
            <a:r>
              <a:rPr lang="en-GB" sz="1800" dirty="0"/>
              <a:t> to make it easy to define which </a:t>
            </a:r>
            <a:r>
              <a:rPr lang="en-GB" sz="1800" i="1" dirty="0"/>
              <a:t>slice reducers</a:t>
            </a:r>
            <a:r>
              <a:rPr lang="en-GB" sz="1800" dirty="0"/>
              <a:t> are responsible for each slice of state.</a:t>
            </a:r>
            <a:endParaRPr lang="en-UA" sz="1000" dirty="0"/>
          </a:p>
        </p:txBody>
      </p:sp>
      <p:pic>
        <p:nvPicPr>
          <p:cNvPr id="4" name="Picture 3">
            <a:extLst>
              <a:ext uri="{FF2B5EF4-FFF2-40B4-BE49-F238E27FC236}">
                <a16:creationId xmlns:a16="http://schemas.microsoft.com/office/drawing/2014/main" id="{4821BABC-D763-9D44-8CB4-794CA88F5C14}"/>
              </a:ext>
            </a:extLst>
          </p:cNvPr>
          <p:cNvPicPr>
            <a:picLocks noChangeAspect="1"/>
          </p:cNvPicPr>
          <p:nvPr/>
        </p:nvPicPr>
        <p:blipFill>
          <a:blip r:embed="rId2"/>
          <a:stretch>
            <a:fillRect/>
          </a:stretch>
        </p:blipFill>
        <p:spPr>
          <a:xfrm>
            <a:off x="7232606" y="1989015"/>
            <a:ext cx="4959394" cy="2661138"/>
          </a:xfrm>
          <a:prstGeom prst="rect">
            <a:avLst/>
          </a:prstGeom>
        </p:spPr>
      </p:pic>
    </p:spTree>
    <p:extLst>
      <p:ext uri="{BB962C8B-B14F-4D97-AF65-F5344CB8AC3E}">
        <p14:creationId xmlns:p14="http://schemas.microsoft.com/office/powerpoint/2010/main" val="41420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C54F-5384-BC4D-ABBD-BC9278C3F805}"/>
              </a:ext>
            </a:extLst>
          </p:cNvPr>
          <p:cNvSpPr>
            <a:spLocks noGrp="1"/>
          </p:cNvSpPr>
          <p:nvPr>
            <p:ph type="title"/>
          </p:nvPr>
        </p:nvSpPr>
        <p:spPr/>
        <p:txBody>
          <a:bodyPr/>
          <a:lstStyle/>
          <a:p>
            <a:r>
              <a:rPr lang="en-GB" dirty="0"/>
              <a:t>USING </a:t>
            </a:r>
            <a:r>
              <a:rPr lang="en-GB" dirty="0" err="1">
                <a:latin typeface="Courier New" panose="02070309020205020404" pitchFamily="49" charset="0"/>
                <a:cs typeface="Courier New" panose="02070309020205020404" pitchFamily="49" charset="0"/>
              </a:rPr>
              <a:t>combineReducers</a:t>
            </a:r>
            <a:endParaRPr lang="en-UA" dirty="0">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F6A68CA4-70A9-2646-8FE1-866017B151D2}"/>
              </a:ext>
            </a:extLst>
          </p:cNvPr>
          <p:cNvSpPr>
            <a:spLocks noGrp="1"/>
          </p:cNvSpPr>
          <p:nvPr>
            <p:ph type="body" sz="quarter" idx="10"/>
          </p:nvPr>
        </p:nvSpPr>
        <p:spPr/>
        <p:txBody>
          <a:bodyPr/>
          <a:lstStyle/>
          <a:p>
            <a:pPr marL="342900" indent="-342900">
              <a:buFont typeface="Arial" panose="020B0604020202020204" pitchFamily="34" charset="0"/>
              <a:buChar char="•"/>
            </a:pPr>
            <a:r>
              <a:rPr lang="en-GB" dirty="0"/>
              <a:t>Just a utility function for the most common use case, and doesn't handle every scenario. </a:t>
            </a:r>
          </a:p>
          <a:p>
            <a:pPr marL="800100" lvl="1" indent="-342900">
              <a:buFont typeface="Arial" panose="020B0604020202020204" pitchFamily="34" charset="0"/>
              <a:buChar char="•"/>
            </a:pPr>
            <a:r>
              <a:rPr lang="en-GB" dirty="0"/>
              <a:t>You are </a:t>
            </a:r>
            <a:r>
              <a:rPr lang="en-GB" i="1" dirty="0"/>
              <a:t>not</a:t>
            </a:r>
            <a:r>
              <a:rPr lang="en-GB" dirty="0"/>
              <a:t> required to use it, and we encourage writing custom reducer logic if </a:t>
            </a:r>
            <a:r>
              <a:rPr lang="en-GB" dirty="0" err="1">
                <a:latin typeface="Courier New" panose="02070309020205020404" pitchFamily="49" charset="0"/>
                <a:cs typeface="Courier New" panose="02070309020205020404" pitchFamily="49" charset="0"/>
              </a:rPr>
              <a:t>combineReducers</a:t>
            </a:r>
            <a:r>
              <a:rPr lang="en-GB" dirty="0"/>
              <a:t> doesn't do what you need.</a:t>
            </a:r>
          </a:p>
          <a:p>
            <a:pPr marL="342900" indent="-342900">
              <a:buFont typeface="Arial" panose="020B0604020202020204" pitchFamily="34" charset="0"/>
              <a:buChar char="•"/>
            </a:pPr>
            <a:r>
              <a:rPr lang="en-GB" dirty="0"/>
              <a:t>It's opinionated, and enforces several rules for your slice reducers (cannot return </a:t>
            </a:r>
            <a:r>
              <a:rPr lang="en-GB" dirty="0">
                <a:latin typeface="Courier New" panose="02070309020205020404" pitchFamily="49" charset="0"/>
                <a:cs typeface="Courier New" panose="02070309020205020404" pitchFamily="49" charset="0"/>
              </a:rPr>
              <a:t>undefined</a:t>
            </a:r>
            <a:r>
              <a:rPr lang="en-GB" dirty="0"/>
              <a:t>, should return initial state for an unknown action, etc)</a:t>
            </a:r>
          </a:p>
          <a:p>
            <a:pPr marL="342900" indent="-342900">
              <a:buFont typeface="Arial" panose="020B0604020202020204" pitchFamily="34" charset="0"/>
              <a:buChar char="•"/>
            </a:pPr>
            <a:r>
              <a:rPr lang="en-GB" dirty="0"/>
              <a:t>Redux by itself only calls your root reducer function.</a:t>
            </a:r>
          </a:p>
          <a:p>
            <a:pPr marL="800100" lvl="1" indent="-342900">
              <a:buFont typeface="Arial" panose="020B0604020202020204" pitchFamily="34" charset="0"/>
              <a:buChar char="•"/>
            </a:pPr>
            <a:r>
              <a:rPr lang="en-GB" dirty="0" err="1">
                <a:latin typeface="Courier New" panose="02070309020205020404" pitchFamily="49" charset="0"/>
                <a:cs typeface="Courier New" panose="02070309020205020404" pitchFamily="49" charset="0"/>
              </a:rPr>
              <a:t>combineReducers</a:t>
            </a:r>
            <a:r>
              <a:rPr lang="en-GB" dirty="0"/>
              <a:t> is what calls "all your reducers", so that each slice reducer has a chance to respond to each action.</a:t>
            </a:r>
          </a:p>
          <a:p>
            <a:pPr marL="800100" lvl="1" indent="-342900">
              <a:buFont typeface="Arial" panose="020B0604020202020204" pitchFamily="34" charset="0"/>
              <a:buChar char="•"/>
            </a:pPr>
            <a:r>
              <a:rPr lang="en-GB" dirty="0"/>
              <a:t>You can use it multiple times to set up multiple levels of reducer logic</a:t>
            </a:r>
            <a:endParaRPr lang="en-UA" dirty="0"/>
          </a:p>
        </p:txBody>
      </p:sp>
    </p:spTree>
    <p:extLst>
      <p:ext uri="{BB962C8B-B14F-4D97-AF65-F5344CB8AC3E}">
        <p14:creationId xmlns:p14="http://schemas.microsoft.com/office/powerpoint/2010/main" val="1722052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C54F-5384-BC4D-ABBD-BC9278C3F805}"/>
              </a:ext>
            </a:extLst>
          </p:cNvPr>
          <p:cNvSpPr>
            <a:spLocks noGrp="1"/>
          </p:cNvSpPr>
          <p:nvPr>
            <p:ph type="title"/>
          </p:nvPr>
        </p:nvSpPr>
        <p:spPr/>
        <p:txBody>
          <a:bodyPr/>
          <a:lstStyle/>
          <a:p>
            <a:r>
              <a:rPr lang="en-GB" dirty="0"/>
              <a:t>USING </a:t>
            </a:r>
            <a:r>
              <a:rPr lang="en-GB" dirty="0" err="1">
                <a:latin typeface="Courier New" panose="02070309020205020404" pitchFamily="49" charset="0"/>
                <a:cs typeface="Courier New" panose="02070309020205020404" pitchFamily="49" charset="0"/>
              </a:rPr>
              <a:t>combineReducers</a:t>
            </a:r>
            <a:endParaRPr lang="en-UA" dirty="0">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F6A68CA4-70A9-2646-8FE1-866017B151D2}"/>
              </a:ext>
            </a:extLst>
          </p:cNvPr>
          <p:cNvSpPr>
            <a:spLocks noGrp="1"/>
          </p:cNvSpPr>
          <p:nvPr>
            <p:ph type="body" sz="quarter" idx="10"/>
          </p:nvPr>
        </p:nvSpPr>
        <p:spPr>
          <a:xfrm>
            <a:off x="685800" y="2057400"/>
            <a:ext cx="6066692" cy="3429000"/>
          </a:xfrm>
        </p:spPr>
        <p:txBody>
          <a:bodyPr/>
          <a:lstStyle/>
          <a:p>
            <a:pPr marL="342900" indent="-342900">
              <a:buFont typeface="Arial" panose="020B0604020202020204" pitchFamily="34" charset="0"/>
              <a:buChar char="•"/>
            </a:pPr>
            <a:r>
              <a:rPr lang="en-GB" dirty="0"/>
              <a:t>Takes an object where the key names define the slices of the state tree, and the values are reducer functions that are responsible for updating those slices</a:t>
            </a:r>
          </a:p>
          <a:p>
            <a:pPr marL="342900" indent="-342900">
              <a:buFont typeface="Arial" panose="020B0604020202020204" pitchFamily="34" charset="0"/>
              <a:buChar char="•"/>
            </a:pPr>
            <a:r>
              <a:rPr lang="en-GB" dirty="0"/>
              <a:t>Slice reducers define their own initial state, usually using ES6 default function arguments.</a:t>
            </a:r>
          </a:p>
          <a:p>
            <a:pPr marL="800100" lvl="1" indent="-342900">
              <a:buFont typeface="Arial" panose="020B0604020202020204" pitchFamily="34" charset="0"/>
              <a:buChar char="•"/>
            </a:pPr>
            <a:r>
              <a:rPr lang="en-GB" dirty="0"/>
              <a:t>Those are combined into an initial state tree when called with </a:t>
            </a:r>
            <a:r>
              <a:rPr lang="en-GB" dirty="0">
                <a:latin typeface="Courier New" panose="02070309020205020404" pitchFamily="49" charset="0"/>
                <a:cs typeface="Courier New" panose="02070309020205020404" pitchFamily="49" charset="0"/>
              </a:rPr>
              <a:t>undefined</a:t>
            </a:r>
            <a:r>
              <a:rPr lang="en-GB" dirty="0"/>
              <a:t>.</a:t>
            </a:r>
          </a:p>
          <a:p>
            <a:pPr marL="342900" indent="-342900">
              <a:buFont typeface="Arial" panose="020B0604020202020204" pitchFamily="34" charset="0"/>
              <a:buChar char="•"/>
            </a:pPr>
            <a:r>
              <a:rPr lang="en-GB" dirty="0"/>
              <a:t>Name your state slices after your data, not your reducer functions!</a:t>
            </a:r>
          </a:p>
          <a:p>
            <a:pPr marL="342900" indent="-342900">
              <a:buFont typeface="Arial" panose="020B0604020202020204" pitchFamily="34" charset="0"/>
              <a:buChar char="•"/>
            </a:pPr>
            <a:r>
              <a:rPr lang="en-GB" dirty="0"/>
              <a:t>Watch out for accidentally "double-nesting" state slice names, like </a:t>
            </a:r>
            <a:r>
              <a:rPr lang="en-GB" dirty="0" err="1">
                <a:latin typeface="Courier New" panose="02070309020205020404" pitchFamily="49" charset="0"/>
                <a:cs typeface="Courier New" panose="02070309020205020404" pitchFamily="49" charset="0"/>
              </a:rPr>
              <a:t>state.todos.todos</a:t>
            </a:r>
            <a:endParaRPr lang="en-UA"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E06F5D94-605D-274B-91CA-A8893350C2C9}"/>
              </a:ext>
            </a:extLst>
          </p:cNvPr>
          <p:cNvPicPr>
            <a:picLocks noChangeAspect="1"/>
          </p:cNvPicPr>
          <p:nvPr/>
        </p:nvPicPr>
        <p:blipFill>
          <a:blip r:embed="rId2"/>
          <a:stretch>
            <a:fillRect/>
          </a:stretch>
        </p:blipFill>
        <p:spPr>
          <a:xfrm>
            <a:off x="6632331" y="1440961"/>
            <a:ext cx="5559669" cy="4344441"/>
          </a:xfrm>
          <a:prstGeom prst="rect">
            <a:avLst/>
          </a:prstGeom>
        </p:spPr>
      </p:pic>
    </p:spTree>
    <p:extLst>
      <p:ext uri="{BB962C8B-B14F-4D97-AF65-F5344CB8AC3E}">
        <p14:creationId xmlns:p14="http://schemas.microsoft.com/office/powerpoint/2010/main" val="3705820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01C0-6266-1D44-BFAE-57E15C9C3107}"/>
              </a:ext>
            </a:extLst>
          </p:cNvPr>
          <p:cNvSpPr>
            <a:spLocks noGrp="1"/>
          </p:cNvSpPr>
          <p:nvPr>
            <p:ph type="title"/>
          </p:nvPr>
        </p:nvSpPr>
        <p:spPr/>
        <p:txBody>
          <a:bodyPr/>
          <a:lstStyle/>
          <a:p>
            <a:r>
              <a:rPr lang="en-GB" dirty="0"/>
              <a:t>CORE CONCEPTS: STORE</a:t>
            </a:r>
            <a:endParaRPr lang="en-UA" dirty="0"/>
          </a:p>
        </p:txBody>
      </p:sp>
      <p:sp>
        <p:nvSpPr>
          <p:cNvPr id="3" name="Text Placeholder 2">
            <a:extLst>
              <a:ext uri="{FF2B5EF4-FFF2-40B4-BE49-F238E27FC236}">
                <a16:creationId xmlns:a16="http://schemas.microsoft.com/office/drawing/2014/main" id="{83FEF906-B3E9-ED4F-B54E-EE4819A6086D}"/>
              </a:ext>
            </a:extLst>
          </p:cNvPr>
          <p:cNvSpPr>
            <a:spLocks noGrp="1"/>
          </p:cNvSpPr>
          <p:nvPr>
            <p:ph type="body" sz="quarter" idx="10"/>
          </p:nvPr>
        </p:nvSpPr>
        <p:spPr>
          <a:xfrm>
            <a:off x="685801" y="2057400"/>
            <a:ext cx="6777892" cy="3429000"/>
          </a:xfrm>
        </p:spPr>
        <p:txBody>
          <a:bodyPr/>
          <a:lstStyle/>
          <a:p>
            <a:pPr marL="342900" indent="-342900">
              <a:buFont typeface="Arial" panose="020B0604020202020204" pitchFamily="34" charset="0"/>
              <a:buChar char="•"/>
            </a:pPr>
            <a:r>
              <a:rPr lang="en-GB" sz="1800" dirty="0"/>
              <a:t>A Redux store contains the current state value.</a:t>
            </a:r>
          </a:p>
          <a:p>
            <a:pPr marL="800100" lvl="1" indent="-342900">
              <a:buFont typeface="Arial" panose="020B0604020202020204" pitchFamily="34" charset="0"/>
              <a:buChar char="•"/>
            </a:pPr>
            <a:r>
              <a:rPr lang="en-GB" sz="1600" dirty="0"/>
              <a:t>Stores are created using the  </a:t>
            </a:r>
            <a:r>
              <a:rPr lang="en-GB" sz="1600" dirty="0" err="1">
                <a:latin typeface="Courier New" panose="02070309020205020404" pitchFamily="49" charset="0"/>
                <a:cs typeface="Courier New" panose="02070309020205020404" pitchFamily="49" charset="0"/>
              </a:rPr>
              <a:t>createStore</a:t>
            </a:r>
            <a:r>
              <a:rPr lang="en-GB" sz="1600" dirty="0"/>
              <a:t> method, which takes the root reducer function and an optional preloaded state value.</a:t>
            </a:r>
          </a:p>
          <a:p>
            <a:pPr marL="342900" indent="-342900">
              <a:buFont typeface="Arial" panose="020B0604020202020204" pitchFamily="34" charset="0"/>
              <a:buChar char="•"/>
            </a:pPr>
            <a:r>
              <a:rPr lang="en-GB" sz="1800" dirty="0"/>
              <a:t>Stores have three main methods:</a:t>
            </a:r>
          </a:p>
          <a:p>
            <a:pPr marL="800100" lvl="1" indent="-342900">
              <a:buFont typeface="Arial" panose="020B0604020202020204" pitchFamily="34" charset="0"/>
              <a:buChar char="•"/>
            </a:pPr>
            <a:r>
              <a:rPr lang="en-GB" sz="1600" dirty="0" err="1">
                <a:latin typeface="Courier New" panose="02070309020205020404" pitchFamily="49" charset="0"/>
                <a:cs typeface="Courier New" panose="02070309020205020404" pitchFamily="49" charset="0"/>
              </a:rPr>
              <a:t>getState</a:t>
            </a:r>
            <a:r>
              <a:rPr lang="en-GB" sz="1600" dirty="0"/>
              <a:t>: returns the current stored state value</a:t>
            </a:r>
          </a:p>
          <a:p>
            <a:pPr marL="800100" lvl="1" indent="-342900">
              <a:buFont typeface="Arial" panose="020B0604020202020204" pitchFamily="34" charset="0"/>
              <a:buChar char="•"/>
            </a:pPr>
            <a:r>
              <a:rPr lang="en-GB" sz="1600" dirty="0">
                <a:latin typeface="Courier New" panose="02070309020205020404" pitchFamily="49" charset="0"/>
                <a:cs typeface="Courier New" panose="02070309020205020404" pitchFamily="49" charset="0"/>
              </a:rPr>
              <a:t>dispatch</a:t>
            </a:r>
            <a:r>
              <a:rPr lang="en-GB" sz="1600" dirty="0"/>
              <a:t>: starts a state update with the provided action object</a:t>
            </a:r>
          </a:p>
          <a:p>
            <a:pPr marL="800100" lvl="1" indent="-342900">
              <a:buFont typeface="Arial" panose="020B0604020202020204" pitchFamily="34" charset="0"/>
              <a:buChar char="•"/>
            </a:pPr>
            <a:r>
              <a:rPr lang="en-GB" sz="1600" dirty="0">
                <a:latin typeface="Courier New" panose="02070309020205020404" pitchFamily="49" charset="0"/>
                <a:cs typeface="Courier New" panose="02070309020205020404" pitchFamily="49" charset="0"/>
              </a:rPr>
              <a:t>subscribe</a:t>
            </a:r>
            <a:r>
              <a:rPr lang="en-GB" sz="1600" dirty="0"/>
              <a:t>: accepts a </a:t>
            </a:r>
            <a:r>
              <a:rPr lang="en-GB" sz="1600" dirty="0" err="1"/>
              <a:t>callback</a:t>
            </a:r>
            <a:r>
              <a:rPr lang="en-GB" sz="1600" dirty="0"/>
              <a:t> function that will be run every time an action is dispatched</a:t>
            </a:r>
            <a:endParaRPr lang="en-UA" sz="800" dirty="0"/>
          </a:p>
        </p:txBody>
      </p:sp>
      <p:pic>
        <p:nvPicPr>
          <p:cNvPr id="5" name="Picture 4">
            <a:extLst>
              <a:ext uri="{FF2B5EF4-FFF2-40B4-BE49-F238E27FC236}">
                <a16:creationId xmlns:a16="http://schemas.microsoft.com/office/drawing/2014/main" id="{C08B9ED4-CFBD-D149-88D5-EC1E7D4360DA}"/>
              </a:ext>
            </a:extLst>
          </p:cNvPr>
          <p:cNvPicPr>
            <a:picLocks noChangeAspect="1"/>
          </p:cNvPicPr>
          <p:nvPr/>
        </p:nvPicPr>
        <p:blipFill>
          <a:blip r:embed="rId2"/>
          <a:stretch>
            <a:fillRect/>
          </a:stretch>
        </p:blipFill>
        <p:spPr>
          <a:xfrm>
            <a:off x="7261469" y="1315915"/>
            <a:ext cx="4912317" cy="4107961"/>
          </a:xfrm>
          <a:prstGeom prst="rect">
            <a:avLst/>
          </a:prstGeom>
        </p:spPr>
      </p:pic>
    </p:spTree>
    <p:extLst>
      <p:ext uri="{BB962C8B-B14F-4D97-AF65-F5344CB8AC3E}">
        <p14:creationId xmlns:p14="http://schemas.microsoft.com/office/powerpoint/2010/main" val="1346778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15C2-B6E6-8745-9B71-EB7FDED63C62}"/>
              </a:ext>
            </a:extLst>
          </p:cNvPr>
          <p:cNvSpPr>
            <a:spLocks noGrp="1"/>
          </p:cNvSpPr>
          <p:nvPr>
            <p:ph type="title"/>
          </p:nvPr>
        </p:nvSpPr>
        <p:spPr/>
        <p:txBody>
          <a:bodyPr/>
          <a:lstStyle/>
          <a:p>
            <a:r>
              <a:rPr lang="en-UA" dirty="0"/>
              <a:t>REDUX DATA FLOW</a:t>
            </a:r>
          </a:p>
        </p:txBody>
      </p:sp>
      <p:sp>
        <p:nvSpPr>
          <p:cNvPr id="3" name="Text Placeholder 2">
            <a:extLst>
              <a:ext uri="{FF2B5EF4-FFF2-40B4-BE49-F238E27FC236}">
                <a16:creationId xmlns:a16="http://schemas.microsoft.com/office/drawing/2014/main" id="{6C70763B-05DC-2D4D-8087-76C4C5B639DD}"/>
              </a:ext>
            </a:extLst>
          </p:cNvPr>
          <p:cNvSpPr>
            <a:spLocks noGrp="1"/>
          </p:cNvSpPr>
          <p:nvPr>
            <p:ph type="body" sz="quarter" idx="10"/>
          </p:nvPr>
        </p:nvSpPr>
        <p:spPr>
          <a:xfrm>
            <a:off x="5109307" y="1815123"/>
            <a:ext cx="7012354" cy="3429000"/>
          </a:xfrm>
        </p:spPr>
        <p:txBody>
          <a:bodyPr/>
          <a:lstStyle/>
          <a:p>
            <a:pPr marL="342900" indent="-342900">
              <a:buFont typeface="Arial" panose="020B0604020202020204" pitchFamily="34" charset="0"/>
              <a:buChar char="•"/>
            </a:pPr>
            <a:r>
              <a:rPr lang="en-GB" dirty="0"/>
              <a:t>Redux features a </a:t>
            </a:r>
            <a:r>
              <a:rPr lang="en-GB" b="1" dirty="0" err="1"/>
              <a:t>uni</a:t>
            </a:r>
            <a:r>
              <a:rPr lang="en-GB" b="1" dirty="0"/>
              <a:t>-directional data flow</a:t>
            </a:r>
            <a:r>
              <a:rPr lang="en-GB" dirty="0"/>
              <a:t>, as opposed to ideas like "two-way data binding", or approaches where any model can be modified by any code at any time:</a:t>
            </a:r>
          </a:p>
          <a:p>
            <a:pPr marL="800100" lvl="1" indent="-342900">
              <a:buFont typeface="Arial" panose="020B0604020202020204" pitchFamily="34" charset="0"/>
              <a:buChar char="•"/>
            </a:pPr>
            <a:r>
              <a:rPr lang="en-GB" dirty="0"/>
              <a:t>An action is dispatched (often in response to user interaction).</a:t>
            </a:r>
          </a:p>
          <a:p>
            <a:pPr marL="800100" lvl="1" indent="-342900">
              <a:buFont typeface="Arial" panose="020B0604020202020204" pitchFamily="34" charset="0"/>
              <a:buChar char="•"/>
            </a:pPr>
            <a:r>
              <a:rPr lang="en-GB" dirty="0"/>
              <a:t>The root reducer function is called with the current state and the dispatched action.</a:t>
            </a:r>
          </a:p>
          <a:p>
            <a:pPr marL="1257300" lvl="2" indent="-342900">
              <a:buFont typeface="Arial" panose="020B0604020202020204" pitchFamily="34" charset="0"/>
              <a:buChar char="•"/>
            </a:pPr>
            <a:r>
              <a:rPr lang="en-GB" dirty="0"/>
              <a:t>That root reducer may delegate the work to other smaller reducer functions.</a:t>
            </a:r>
          </a:p>
          <a:p>
            <a:pPr marL="1257300" lvl="2" indent="-342900">
              <a:buFont typeface="Arial" panose="020B0604020202020204" pitchFamily="34" charset="0"/>
              <a:buChar char="•"/>
            </a:pPr>
            <a:r>
              <a:rPr lang="en-GB" dirty="0"/>
              <a:t>It then returns the new state.</a:t>
            </a:r>
          </a:p>
          <a:p>
            <a:pPr marL="800100" lvl="1" indent="-342900">
              <a:buFont typeface="Arial" panose="020B0604020202020204" pitchFamily="34" charset="0"/>
              <a:buChar char="•"/>
            </a:pPr>
            <a:r>
              <a:rPr lang="en-GB" dirty="0"/>
              <a:t>The store notifies subscribers by running their </a:t>
            </a:r>
            <a:r>
              <a:rPr lang="en-GB" dirty="0" err="1"/>
              <a:t>callback</a:t>
            </a:r>
            <a:r>
              <a:rPr lang="en-GB" dirty="0"/>
              <a:t> functions.</a:t>
            </a:r>
          </a:p>
          <a:p>
            <a:pPr marL="800100" lvl="1" indent="-342900">
              <a:buFont typeface="Arial" panose="020B0604020202020204" pitchFamily="34" charset="0"/>
              <a:buChar char="•"/>
            </a:pPr>
            <a:r>
              <a:rPr lang="en-GB" dirty="0"/>
              <a:t>Subscribers (usually UI components) can retrieve the updated state and re-render.</a:t>
            </a:r>
            <a:endParaRPr lang="en-UA" dirty="0"/>
          </a:p>
        </p:txBody>
      </p:sp>
      <p:pic>
        <p:nvPicPr>
          <p:cNvPr id="7" name="Picture 6">
            <a:extLst>
              <a:ext uri="{FF2B5EF4-FFF2-40B4-BE49-F238E27FC236}">
                <a16:creationId xmlns:a16="http://schemas.microsoft.com/office/drawing/2014/main" id="{3EA59237-7285-CE4D-931B-655D9F0A84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22842"/>
            <a:ext cx="5422392" cy="3660115"/>
          </a:xfrm>
          <a:prstGeom prst="rect">
            <a:avLst/>
          </a:prstGeom>
        </p:spPr>
      </p:pic>
    </p:spTree>
    <p:extLst>
      <p:ext uri="{BB962C8B-B14F-4D97-AF65-F5344CB8AC3E}">
        <p14:creationId xmlns:p14="http://schemas.microsoft.com/office/powerpoint/2010/main" val="1237523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2B0-DB28-4247-9E33-5B9702BCB2B7}"/>
              </a:ext>
            </a:extLst>
          </p:cNvPr>
          <p:cNvSpPr>
            <a:spLocks noGrp="1"/>
          </p:cNvSpPr>
          <p:nvPr>
            <p:ph type="title"/>
          </p:nvPr>
        </p:nvSpPr>
        <p:spPr/>
        <p:txBody>
          <a:bodyPr/>
          <a:lstStyle/>
          <a:p>
            <a:r>
              <a:rPr lang="en-UA" dirty="0"/>
              <a:t>DEMO</a:t>
            </a:r>
          </a:p>
        </p:txBody>
      </p:sp>
      <p:sp>
        <p:nvSpPr>
          <p:cNvPr id="3" name="Text Placeholder 2">
            <a:extLst>
              <a:ext uri="{FF2B5EF4-FFF2-40B4-BE49-F238E27FC236}">
                <a16:creationId xmlns:a16="http://schemas.microsoft.com/office/drawing/2014/main" id="{84DF3A69-7072-4246-81B2-28DAED2AB2C1}"/>
              </a:ext>
            </a:extLst>
          </p:cNvPr>
          <p:cNvSpPr>
            <a:spLocks noGrp="1"/>
          </p:cNvSpPr>
          <p:nvPr>
            <p:ph type="body" sz="quarter" idx="10"/>
          </p:nvPr>
        </p:nvSpPr>
        <p:spPr/>
        <p:txBody>
          <a:bodyPr/>
          <a:lstStyle/>
          <a:p>
            <a:endParaRPr lang="en-UA"/>
          </a:p>
        </p:txBody>
      </p:sp>
    </p:spTree>
    <p:extLst>
      <p:ext uri="{BB962C8B-B14F-4D97-AF65-F5344CB8AC3E}">
        <p14:creationId xmlns:p14="http://schemas.microsoft.com/office/powerpoint/2010/main" val="3551475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331432C-8710-45C2-AE16-1523B409DCF3}"/>
              </a:ext>
            </a:extLst>
          </p:cNvPr>
          <p:cNvSpPr>
            <a:spLocks noGrp="1"/>
          </p:cNvSpPr>
          <p:nvPr>
            <p:ph type="body" sz="quarter" idx="13"/>
          </p:nvPr>
        </p:nvSpPr>
        <p:spPr>
          <a:xfrm>
            <a:off x="685800" y="2057400"/>
            <a:ext cx="1466850" cy="809897"/>
          </a:xfrm>
        </p:spPr>
        <p:txBody>
          <a:bodyPr/>
          <a:lstStyle/>
          <a:p>
            <a:r>
              <a:rPr lang="en-US" dirty="0"/>
              <a:t>Redux Intro</a:t>
            </a:r>
          </a:p>
        </p:txBody>
      </p:sp>
      <p:sp>
        <p:nvSpPr>
          <p:cNvPr id="10" name="Title 2">
            <a:extLst>
              <a:ext uri="{FF2B5EF4-FFF2-40B4-BE49-F238E27FC236}">
                <a16:creationId xmlns:a16="http://schemas.microsoft.com/office/drawing/2014/main" id="{2D00B794-0C6D-4096-AF32-6277815615F2}"/>
              </a:ext>
            </a:extLst>
          </p:cNvPr>
          <p:cNvSpPr>
            <a:spLocks noGrp="1"/>
          </p:cNvSpPr>
          <p:nvPr>
            <p:ph type="title"/>
          </p:nvPr>
        </p:nvSpPr>
        <p:spPr>
          <a:xfrm>
            <a:off x="685800" y="685801"/>
            <a:ext cx="10820400" cy="685800"/>
          </a:xfrm>
        </p:spPr>
        <p:txBody>
          <a:bodyPr/>
          <a:lstStyle/>
          <a:p>
            <a:r>
              <a:rPr lang="en-US" dirty="0"/>
              <a:t>PLAN</a:t>
            </a:r>
          </a:p>
        </p:txBody>
      </p:sp>
      <p:sp>
        <p:nvSpPr>
          <p:cNvPr id="12" name="Text Placeholder 3">
            <a:extLst>
              <a:ext uri="{FF2B5EF4-FFF2-40B4-BE49-F238E27FC236}">
                <a16:creationId xmlns:a16="http://schemas.microsoft.com/office/drawing/2014/main" id="{17EF697C-42F3-4F9D-AD9D-698FCDE98195}"/>
              </a:ext>
            </a:extLst>
          </p:cNvPr>
          <p:cNvSpPr>
            <a:spLocks noGrp="1"/>
          </p:cNvSpPr>
          <p:nvPr>
            <p:ph type="body" sz="quarter" idx="18"/>
          </p:nvPr>
        </p:nvSpPr>
        <p:spPr>
          <a:xfrm>
            <a:off x="2895600" y="2057400"/>
            <a:ext cx="1466850" cy="809897"/>
          </a:xfrm>
        </p:spPr>
        <p:txBody>
          <a:bodyPr/>
          <a:lstStyle/>
          <a:p>
            <a:r>
              <a:rPr lang="en-US" dirty="0"/>
              <a:t>Redux Basics</a:t>
            </a:r>
          </a:p>
        </p:txBody>
      </p:sp>
      <p:sp>
        <p:nvSpPr>
          <p:cNvPr id="14" name="Text Placeholder 4">
            <a:extLst>
              <a:ext uri="{FF2B5EF4-FFF2-40B4-BE49-F238E27FC236}">
                <a16:creationId xmlns:a16="http://schemas.microsoft.com/office/drawing/2014/main" id="{9136A694-44E1-40EF-9BF1-10CA459C5036}"/>
              </a:ext>
            </a:extLst>
          </p:cNvPr>
          <p:cNvSpPr>
            <a:spLocks noGrp="1"/>
          </p:cNvSpPr>
          <p:nvPr>
            <p:ph type="body" sz="quarter" idx="19"/>
          </p:nvPr>
        </p:nvSpPr>
        <p:spPr>
          <a:xfrm>
            <a:off x="5114924" y="2057400"/>
            <a:ext cx="1857375" cy="809897"/>
          </a:xfrm>
        </p:spPr>
        <p:txBody>
          <a:bodyPr/>
          <a:lstStyle/>
          <a:p>
            <a:r>
              <a:rPr lang="en-US" dirty="0"/>
              <a:t>Redux with UI</a:t>
            </a:r>
          </a:p>
        </p:txBody>
      </p:sp>
      <p:sp>
        <p:nvSpPr>
          <p:cNvPr id="16" name="Text Placeholder 5">
            <a:extLst>
              <a:ext uri="{FF2B5EF4-FFF2-40B4-BE49-F238E27FC236}">
                <a16:creationId xmlns:a16="http://schemas.microsoft.com/office/drawing/2014/main" id="{8B999D91-3D1F-499B-B2FD-0BDBE6797682}"/>
              </a:ext>
            </a:extLst>
          </p:cNvPr>
          <p:cNvSpPr>
            <a:spLocks noGrp="1"/>
          </p:cNvSpPr>
          <p:nvPr>
            <p:ph type="body" sz="quarter" idx="20"/>
          </p:nvPr>
        </p:nvSpPr>
        <p:spPr>
          <a:xfrm>
            <a:off x="7315200" y="2057400"/>
            <a:ext cx="1466850" cy="809897"/>
          </a:xfrm>
        </p:spPr>
        <p:txBody>
          <a:bodyPr/>
          <a:lstStyle/>
          <a:p>
            <a:r>
              <a:rPr lang="en-US" dirty="0"/>
              <a:t>How to do async?</a:t>
            </a:r>
          </a:p>
        </p:txBody>
      </p:sp>
      <p:sp>
        <p:nvSpPr>
          <p:cNvPr id="20" name="Text Placeholder 7">
            <a:extLst>
              <a:ext uri="{FF2B5EF4-FFF2-40B4-BE49-F238E27FC236}">
                <a16:creationId xmlns:a16="http://schemas.microsoft.com/office/drawing/2014/main" id="{02FC328A-34D5-450E-B736-1757393CC3C3}"/>
              </a:ext>
            </a:extLst>
          </p:cNvPr>
          <p:cNvSpPr>
            <a:spLocks noGrp="1"/>
          </p:cNvSpPr>
          <p:nvPr>
            <p:ph type="body" sz="quarter" idx="12"/>
          </p:nvPr>
        </p:nvSpPr>
        <p:spPr>
          <a:xfrm>
            <a:off x="685800" y="3076575"/>
            <a:ext cx="1981200" cy="2276475"/>
          </a:xfrm>
        </p:spPr>
        <p:txBody>
          <a:bodyPr/>
          <a:lstStyle/>
          <a:p>
            <a:r>
              <a:rPr lang="en-US" dirty="0"/>
              <a:t>History and Principles of Redux</a:t>
            </a:r>
          </a:p>
        </p:txBody>
      </p:sp>
      <p:sp>
        <p:nvSpPr>
          <p:cNvPr id="22" name="Text Placeholder 8">
            <a:extLst>
              <a:ext uri="{FF2B5EF4-FFF2-40B4-BE49-F238E27FC236}">
                <a16:creationId xmlns:a16="http://schemas.microsoft.com/office/drawing/2014/main" id="{4157BAA9-8978-4141-B824-8E9358B40EE4}"/>
              </a:ext>
            </a:extLst>
          </p:cNvPr>
          <p:cNvSpPr>
            <a:spLocks noGrp="1"/>
          </p:cNvSpPr>
          <p:nvPr>
            <p:ph type="body" sz="quarter" idx="22"/>
          </p:nvPr>
        </p:nvSpPr>
        <p:spPr>
          <a:xfrm>
            <a:off x="2895600" y="3076575"/>
            <a:ext cx="1981200" cy="2276475"/>
          </a:xfrm>
        </p:spPr>
        <p:txBody>
          <a:bodyPr/>
          <a:lstStyle/>
          <a:p>
            <a:r>
              <a:rPr lang="en-US" dirty="0"/>
              <a:t>Actions and Reducers, Redux API</a:t>
            </a:r>
          </a:p>
        </p:txBody>
      </p:sp>
      <p:sp>
        <p:nvSpPr>
          <p:cNvPr id="24" name="Text Placeholder 9">
            <a:extLst>
              <a:ext uri="{FF2B5EF4-FFF2-40B4-BE49-F238E27FC236}">
                <a16:creationId xmlns:a16="http://schemas.microsoft.com/office/drawing/2014/main" id="{4D760E50-74EE-48BC-A3DA-7AF47F57E49A}"/>
              </a:ext>
            </a:extLst>
          </p:cNvPr>
          <p:cNvSpPr>
            <a:spLocks noGrp="1"/>
          </p:cNvSpPr>
          <p:nvPr>
            <p:ph type="body" sz="quarter" idx="23"/>
          </p:nvPr>
        </p:nvSpPr>
        <p:spPr>
          <a:xfrm>
            <a:off x="5114925" y="3076574"/>
            <a:ext cx="1981200" cy="2276475"/>
          </a:xfrm>
        </p:spPr>
        <p:txBody>
          <a:bodyPr/>
          <a:lstStyle/>
          <a:p>
            <a:r>
              <a:rPr lang="en-US" dirty="0"/>
              <a:t>Redux with React</a:t>
            </a:r>
          </a:p>
        </p:txBody>
      </p:sp>
      <p:sp>
        <p:nvSpPr>
          <p:cNvPr id="26" name="Text Placeholder 10">
            <a:extLst>
              <a:ext uri="{FF2B5EF4-FFF2-40B4-BE49-F238E27FC236}">
                <a16:creationId xmlns:a16="http://schemas.microsoft.com/office/drawing/2014/main" id="{7595CF9C-E265-49F5-8856-8BD687EDFBEF}"/>
              </a:ext>
            </a:extLst>
          </p:cNvPr>
          <p:cNvSpPr>
            <a:spLocks noGrp="1"/>
          </p:cNvSpPr>
          <p:nvPr>
            <p:ph type="body" sz="quarter" idx="24"/>
          </p:nvPr>
        </p:nvSpPr>
        <p:spPr>
          <a:xfrm>
            <a:off x="7315200" y="3076575"/>
            <a:ext cx="1981200" cy="2276475"/>
          </a:xfrm>
        </p:spPr>
        <p:txBody>
          <a:bodyPr/>
          <a:lstStyle/>
          <a:p>
            <a:r>
              <a:rPr lang="en-US" dirty="0"/>
              <a:t>Redux Middleware and Side Effects</a:t>
            </a:r>
          </a:p>
        </p:txBody>
      </p:sp>
    </p:spTree>
    <p:extLst>
      <p:ext uri="{BB962C8B-B14F-4D97-AF65-F5344CB8AC3E}">
        <p14:creationId xmlns:p14="http://schemas.microsoft.com/office/powerpoint/2010/main" val="826130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2B0-DB28-4247-9E33-5B9702BCB2B7}"/>
              </a:ext>
            </a:extLst>
          </p:cNvPr>
          <p:cNvSpPr>
            <a:spLocks noGrp="1"/>
          </p:cNvSpPr>
          <p:nvPr>
            <p:ph type="title"/>
          </p:nvPr>
        </p:nvSpPr>
        <p:spPr/>
        <p:txBody>
          <a:bodyPr/>
          <a:lstStyle/>
          <a:p>
            <a:r>
              <a:rPr lang="en-UA" dirty="0"/>
              <a:t>USING ACTION CREATORS</a:t>
            </a:r>
          </a:p>
        </p:txBody>
      </p:sp>
      <p:sp>
        <p:nvSpPr>
          <p:cNvPr id="3" name="Text Placeholder 2">
            <a:extLst>
              <a:ext uri="{FF2B5EF4-FFF2-40B4-BE49-F238E27FC236}">
                <a16:creationId xmlns:a16="http://schemas.microsoft.com/office/drawing/2014/main" id="{84DF3A69-7072-4246-81B2-28DAED2AB2C1}"/>
              </a:ext>
            </a:extLst>
          </p:cNvPr>
          <p:cNvSpPr>
            <a:spLocks noGrp="1"/>
          </p:cNvSpPr>
          <p:nvPr>
            <p:ph type="body" sz="quarter" idx="10"/>
          </p:nvPr>
        </p:nvSpPr>
        <p:spPr>
          <a:xfrm>
            <a:off x="685800" y="2057400"/>
            <a:ext cx="6163056" cy="3429000"/>
          </a:xfrm>
        </p:spPr>
        <p:txBody>
          <a:bodyPr/>
          <a:lstStyle/>
          <a:p>
            <a:pPr marL="342900" indent="-342900">
              <a:buFont typeface="Arial" panose="020B0604020202020204" pitchFamily="34" charset="0"/>
              <a:buChar char="•"/>
            </a:pPr>
            <a:r>
              <a:rPr lang="en-GB" dirty="0"/>
              <a:t>Action creator functions are used to encapsulate the process of creating action objects. This reduces duplication, and has benefits as applications get larger (especially when working with React).</a:t>
            </a:r>
            <a:endParaRPr lang="en-UA" dirty="0"/>
          </a:p>
        </p:txBody>
      </p:sp>
      <p:pic>
        <p:nvPicPr>
          <p:cNvPr id="4" name="Picture 3">
            <a:extLst>
              <a:ext uri="{FF2B5EF4-FFF2-40B4-BE49-F238E27FC236}">
                <a16:creationId xmlns:a16="http://schemas.microsoft.com/office/drawing/2014/main" id="{83532039-1928-9A4C-A84C-5B64C9AF81D1}"/>
              </a:ext>
            </a:extLst>
          </p:cNvPr>
          <p:cNvPicPr>
            <a:picLocks noChangeAspect="1"/>
          </p:cNvPicPr>
          <p:nvPr/>
        </p:nvPicPr>
        <p:blipFill>
          <a:blip r:embed="rId2"/>
          <a:stretch>
            <a:fillRect/>
          </a:stretch>
        </p:blipFill>
        <p:spPr>
          <a:xfrm>
            <a:off x="7306056" y="1265113"/>
            <a:ext cx="4885944" cy="4572319"/>
          </a:xfrm>
          <a:prstGeom prst="rect">
            <a:avLst/>
          </a:prstGeom>
        </p:spPr>
      </p:pic>
    </p:spTree>
    <p:extLst>
      <p:ext uri="{BB962C8B-B14F-4D97-AF65-F5344CB8AC3E}">
        <p14:creationId xmlns:p14="http://schemas.microsoft.com/office/powerpoint/2010/main" val="916036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8C77-100D-8E4E-94A8-37278740F240}"/>
              </a:ext>
            </a:extLst>
          </p:cNvPr>
          <p:cNvSpPr>
            <a:spLocks noGrp="1"/>
          </p:cNvSpPr>
          <p:nvPr>
            <p:ph type="title"/>
          </p:nvPr>
        </p:nvSpPr>
        <p:spPr/>
        <p:txBody>
          <a:bodyPr/>
          <a:lstStyle/>
          <a:p>
            <a:r>
              <a:rPr lang="en-GB" dirty="0"/>
              <a:t>BINDING ACTION CREATORS</a:t>
            </a:r>
            <a:endParaRPr lang="en-UA" dirty="0"/>
          </a:p>
        </p:txBody>
      </p:sp>
      <p:sp>
        <p:nvSpPr>
          <p:cNvPr id="3" name="Text Placeholder 2">
            <a:extLst>
              <a:ext uri="{FF2B5EF4-FFF2-40B4-BE49-F238E27FC236}">
                <a16:creationId xmlns:a16="http://schemas.microsoft.com/office/drawing/2014/main" id="{59F631E9-CF8F-F849-A416-0F2E8C64E7E8}"/>
              </a:ext>
            </a:extLst>
          </p:cNvPr>
          <p:cNvSpPr>
            <a:spLocks noGrp="1"/>
          </p:cNvSpPr>
          <p:nvPr>
            <p:ph type="body" sz="quarter" idx="10"/>
          </p:nvPr>
        </p:nvSpPr>
        <p:spPr>
          <a:xfrm>
            <a:off x="685800" y="2057400"/>
            <a:ext cx="5410200" cy="3429000"/>
          </a:xfrm>
        </p:spPr>
        <p:txBody>
          <a:bodyPr/>
          <a:lstStyle/>
          <a:p>
            <a:pPr marL="342900" indent="-342900">
              <a:buFont typeface="Arial" panose="020B0604020202020204" pitchFamily="34" charset="0"/>
              <a:buChar char="•"/>
            </a:pPr>
            <a:r>
              <a:rPr lang="en-GB" dirty="0"/>
              <a:t>In a real application, we may want to dispatch actions from a place that doesn't have access to the </a:t>
            </a:r>
            <a:r>
              <a:rPr lang="en-GB" dirty="0">
                <a:latin typeface="Courier New" panose="02070309020205020404" pitchFamily="49" charset="0"/>
                <a:cs typeface="Courier New" panose="02070309020205020404" pitchFamily="49" charset="0"/>
              </a:rPr>
              <a:t>store</a:t>
            </a:r>
            <a:r>
              <a:rPr lang="en-GB" dirty="0"/>
              <a:t> instance.</a:t>
            </a:r>
          </a:p>
          <a:p>
            <a:pPr marL="342900" indent="-342900">
              <a:buFont typeface="Arial" panose="020B0604020202020204" pitchFamily="34" charset="0"/>
              <a:buChar char="•"/>
            </a:pPr>
            <a:r>
              <a:rPr lang="en-GB" dirty="0"/>
              <a:t>We can "bind" action creators by wrapping them to capture the store reference, and dispatch when the wrapper is called.</a:t>
            </a:r>
          </a:p>
          <a:p>
            <a:pPr marL="342900" indent="-342900">
              <a:buFont typeface="Arial" panose="020B0604020202020204" pitchFamily="34" charset="0"/>
              <a:buChar char="•"/>
            </a:pPr>
            <a:r>
              <a:rPr lang="en-GB" dirty="0"/>
              <a:t>Redux provides a utility called </a:t>
            </a:r>
            <a:r>
              <a:rPr lang="en-GB" dirty="0" err="1">
                <a:latin typeface="Courier New" panose="02070309020205020404" pitchFamily="49" charset="0"/>
                <a:cs typeface="Courier New" panose="02070309020205020404" pitchFamily="49" charset="0"/>
              </a:rPr>
              <a:t>bindActionCreators</a:t>
            </a:r>
            <a:r>
              <a:rPr lang="en-GB" dirty="0"/>
              <a:t> to do that wrapping for us automatically.</a:t>
            </a:r>
            <a:endParaRPr lang="en-UA" dirty="0"/>
          </a:p>
        </p:txBody>
      </p:sp>
      <p:pic>
        <p:nvPicPr>
          <p:cNvPr id="4" name="Picture 3">
            <a:extLst>
              <a:ext uri="{FF2B5EF4-FFF2-40B4-BE49-F238E27FC236}">
                <a16:creationId xmlns:a16="http://schemas.microsoft.com/office/drawing/2014/main" id="{A507516D-B805-5A4C-96B1-C4B4083D4B29}"/>
              </a:ext>
            </a:extLst>
          </p:cNvPr>
          <p:cNvPicPr>
            <a:picLocks noChangeAspect="1"/>
          </p:cNvPicPr>
          <p:nvPr/>
        </p:nvPicPr>
        <p:blipFill>
          <a:blip r:embed="rId2"/>
          <a:stretch>
            <a:fillRect/>
          </a:stretch>
        </p:blipFill>
        <p:spPr>
          <a:xfrm>
            <a:off x="6161278" y="1295146"/>
            <a:ext cx="5488178" cy="4592826"/>
          </a:xfrm>
          <a:prstGeom prst="rect">
            <a:avLst/>
          </a:prstGeom>
        </p:spPr>
      </p:pic>
    </p:spTree>
    <p:extLst>
      <p:ext uri="{BB962C8B-B14F-4D97-AF65-F5344CB8AC3E}">
        <p14:creationId xmlns:p14="http://schemas.microsoft.com/office/powerpoint/2010/main" val="247253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FED4-4856-1B41-A771-5BEB43EC71EB}"/>
              </a:ext>
            </a:extLst>
          </p:cNvPr>
          <p:cNvSpPr>
            <a:spLocks noGrp="1"/>
          </p:cNvSpPr>
          <p:nvPr>
            <p:ph type="title"/>
          </p:nvPr>
        </p:nvSpPr>
        <p:spPr/>
        <p:txBody>
          <a:bodyPr/>
          <a:lstStyle/>
          <a:p>
            <a:r>
              <a:rPr lang="en-GB" dirty="0"/>
              <a:t>INSIDE A REDUX STORE (TINY IMPLEMENTATION)</a:t>
            </a:r>
            <a:endParaRPr lang="en-UA" dirty="0"/>
          </a:p>
        </p:txBody>
      </p:sp>
      <p:pic>
        <p:nvPicPr>
          <p:cNvPr id="4" name="Picture 3">
            <a:extLst>
              <a:ext uri="{FF2B5EF4-FFF2-40B4-BE49-F238E27FC236}">
                <a16:creationId xmlns:a16="http://schemas.microsoft.com/office/drawing/2014/main" id="{B8CB00A5-8646-E44B-B38D-9C8B67C3ACEC}"/>
              </a:ext>
            </a:extLst>
          </p:cNvPr>
          <p:cNvPicPr>
            <a:picLocks noChangeAspect="1"/>
          </p:cNvPicPr>
          <p:nvPr/>
        </p:nvPicPr>
        <p:blipFill>
          <a:blip r:embed="rId2"/>
          <a:stretch>
            <a:fillRect/>
          </a:stretch>
        </p:blipFill>
        <p:spPr>
          <a:xfrm>
            <a:off x="0" y="2068126"/>
            <a:ext cx="4411726" cy="4789874"/>
          </a:xfrm>
          <a:prstGeom prst="rect">
            <a:avLst/>
          </a:prstGeom>
        </p:spPr>
      </p:pic>
      <p:pic>
        <p:nvPicPr>
          <p:cNvPr id="5" name="Picture 4">
            <a:extLst>
              <a:ext uri="{FF2B5EF4-FFF2-40B4-BE49-F238E27FC236}">
                <a16:creationId xmlns:a16="http://schemas.microsoft.com/office/drawing/2014/main" id="{C2A4A4ED-3440-904D-83CA-F5185260A055}"/>
              </a:ext>
            </a:extLst>
          </p:cNvPr>
          <p:cNvPicPr>
            <a:picLocks noChangeAspect="1"/>
          </p:cNvPicPr>
          <p:nvPr/>
        </p:nvPicPr>
        <p:blipFill>
          <a:blip r:embed="rId3"/>
          <a:stretch>
            <a:fillRect/>
          </a:stretch>
        </p:blipFill>
        <p:spPr>
          <a:xfrm>
            <a:off x="4608576" y="2068126"/>
            <a:ext cx="5089241" cy="4789874"/>
          </a:xfrm>
          <a:prstGeom prst="rect">
            <a:avLst/>
          </a:prstGeom>
        </p:spPr>
      </p:pic>
    </p:spTree>
    <p:extLst>
      <p:ext uri="{BB962C8B-B14F-4D97-AF65-F5344CB8AC3E}">
        <p14:creationId xmlns:p14="http://schemas.microsoft.com/office/powerpoint/2010/main" val="3003435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655925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F650637-8574-D146-8243-2F52709CCAA4}"/>
              </a:ext>
            </a:extLst>
          </p:cNvPr>
          <p:cNvSpPr>
            <a:spLocks noGrp="1"/>
          </p:cNvSpPr>
          <p:nvPr>
            <p:ph type="title"/>
          </p:nvPr>
        </p:nvSpPr>
        <p:spPr/>
        <p:txBody>
          <a:bodyPr/>
          <a:lstStyle/>
          <a:p>
            <a:r>
              <a:rPr lang="en-US" dirty="0"/>
              <a:t>REDUX WITH UI</a:t>
            </a:r>
            <a:endParaRPr lang="en-UA" dirty="0"/>
          </a:p>
        </p:txBody>
      </p:sp>
    </p:spTree>
    <p:extLst>
      <p:ext uri="{BB962C8B-B14F-4D97-AF65-F5344CB8AC3E}">
        <p14:creationId xmlns:p14="http://schemas.microsoft.com/office/powerpoint/2010/main" val="3038094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2B0-DB28-4247-9E33-5B9702BCB2B7}"/>
              </a:ext>
            </a:extLst>
          </p:cNvPr>
          <p:cNvSpPr>
            <a:spLocks noGrp="1"/>
          </p:cNvSpPr>
          <p:nvPr>
            <p:ph type="title"/>
          </p:nvPr>
        </p:nvSpPr>
        <p:spPr/>
        <p:txBody>
          <a:bodyPr/>
          <a:lstStyle/>
          <a:p>
            <a:r>
              <a:rPr lang="en-UA" dirty="0"/>
              <a:t>WHY USE REDUX WITH REACT?</a:t>
            </a:r>
          </a:p>
        </p:txBody>
      </p:sp>
      <p:sp>
        <p:nvSpPr>
          <p:cNvPr id="3" name="Text Placeholder 2">
            <a:extLst>
              <a:ext uri="{FF2B5EF4-FFF2-40B4-BE49-F238E27FC236}">
                <a16:creationId xmlns:a16="http://schemas.microsoft.com/office/drawing/2014/main" id="{84DF3A69-7072-4246-81B2-28DAED2AB2C1}"/>
              </a:ext>
            </a:extLst>
          </p:cNvPr>
          <p:cNvSpPr>
            <a:spLocks noGrp="1"/>
          </p:cNvSpPr>
          <p:nvPr>
            <p:ph type="body" sz="quarter" idx="10"/>
          </p:nvPr>
        </p:nvSpPr>
        <p:spPr>
          <a:xfrm>
            <a:off x="685800" y="2057400"/>
            <a:ext cx="10820400" cy="3429000"/>
          </a:xfrm>
        </p:spPr>
        <p:txBody>
          <a:bodyPr/>
          <a:lstStyle/>
          <a:p>
            <a:pPr marL="342900" indent="-342900">
              <a:buFont typeface="Arial" panose="020B0604020202020204" pitchFamily="34" charset="0"/>
              <a:buChar char="•"/>
            </a:pPr>
            <a:r>
              <a:rPr lang="en-GB" dirty="0"/>
              <a:t>Since a React component can already store data in its internal state, why would you need to use Redux to manage that data instead?</a:t>
            </a:r>
            <a:endParaRPr lang="en-UA" dirty="0"/>
          </a:p>
        </p:txBody>
      </p:sp>
    </p:spTree>
    <p:extLst>
      <p:ext uri="{BB962C8B-B14F-4D97-AF65-F5344CB8AC3E}">
        <p14:creationId xmlns:p14="http://schemas.microsoft.com/office/powerpoint/2010/main" val="4271328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2B0-DB28-4247-9E33-5B9702BCB2B7}"/>
              </a:ext>
            </a:extLst>
          </p:cNvPr>
          <p:cNvSpPr>
            <a:spLocks noGrp="1"/>
          </p:cNvSpPr>
          <p:nvPr>
            <p:ph type="title"/>
          </p:nvPr>
        </p:nvSpPr>
        <p:spPr/>
        <p:txBody>
          <a:bodyPr/>
          <a:lstStyle/>
          <a:p>
            <a:r>
              <a:rPr lang="en-UA" dirty="0"/>
              <a:t>WHY USE REDUX WITH REACT?</a:t>
            </a:r>
          </a:p>
        </p:txBody>
      </p:sp>
      <p:sp>
        <p:nvSpPr>
          <p:cNvPr id="3" name="Text Placeholder 2">
            <a:extLst>
              <a:ext uri="{FF2B5EF4-FFF2-40B4-BE49-F238E27FC236}">
                <a16:creationId xmlns:a16="http://schemas.microsoft.com/office/drawing/2014/main" id="{84DF3A69-7072-4246-81B2-28DAED2AB2C1}"/>
              </a:ext>
            </a:extLst>
          </p:cNvPr>
          <p:cNvSpPr>
            <a:spLocks noGrp="1"/>
          </p:cNvSpPr>
          <p:nvPr>
            <p:ph type="body" sz="quarter" idx="10"/>
          </p:nvPr>
        </p:nvSpPr>
        <p:spPr>
          <a:xfrm>
            <a:off x="685800" y="2057400"/>
            <a:ext cx="10820400" cy="3429000"/>
          </a:xfrm>
        </p:spPr>
        <p:txBody>
          <a:bodyPr/>
          <a:lstStyle/>
          <a:p>
            <a:pPr marL="342900" indent="-342900">
              <a:buFont typeface="Arial" panose="020B0604020202020204" pitchFamily="34" charset="0"/>
              <a:buChar char="•"/>
            </a:pPr>
            <a:r>
              <a:rPr lang="en-GB" dirty="0"/>
              <a:t>If multiple components need to display the same data in different ways, storing the data outside the component tree makes it easier for each component to retrieve the data it needs, without having to pass it as props all the way down from top-level components.</a:t>
            </a:r>
            <a:endParaRPr lang="en-UA" dirty="0"/>
          </a:p>
        </p:txBody>
      </p:sp>
      <p:pic>
        <p:nvPicPr>
          <p:cNvPr id="5" name="Picture 4">
            <a:extLst>
              <a:ext uri="{FF2B5EF4-FFF2-40B4-BE49-F238E27FC236}">
                <a16:creationId xmlns:a16="http://schemas.microsoft.com/office/drawing/2014/main" id="{2240FBEE-776D-6144-91E0-1E7C9AC00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428999"/>
            <a:ext cx="4581144" cy="3380441"/>
          </a:xfrm>
          <a:prstGeom prst="rect">
            <a:avLst/>
          </a:prstGeom>
        </p:spPr>
      </p:pic>
    </p:spTree>
    <p:extLst>
      <p:ext uri="{BB962C8B-B14F-4D97-AF65-F5344CB8AC3E}">
        <p14:creationId xmlns:p14="http://schemas.microsoft.com/office/powerpoint/2010/main" val="119436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2B0-DB28-4247-9E33-5B9702BCB2B7}"/>
              </a:ext>
            </a:extLst>
          </p:cNvPr>
          <p:cNvSpPr>
            <a:spLocks noGrp="1"/>
          </p:cNvSpPr>
          <p:nvPr>
            <p:ph type="title"/>
          </p:nvPr>
        </p:nvSpPr>
        <p:spPr/>
        <p:txBody>
          <a:bodyPr/>
          <a:lstStyle/>
          <a:p>
            <a:r>
              <a:rPr lang="en-UA" dirty="0"/>
              <a:t>WHY USE REDUX WITH REACT?</a:t>
            </a:r>
          </a:p>
        </p:txBody>
      </p:sp>
      <p:sp>
        <p:nvSpPr>
          <p:cNvPr id="3" name="Text Placeholder 2">
            <a:extLst>
              <a:ext uri="{FF2B5EF4-FFF2-40B4-BE49-F238E27FC236}">
                <a16:creationId xmlns:a16="http://schemas.microsoft.com/office/drawing/2014/main" id="{84DF3A69-7072-4246-81B2-28DAED2AB2C1}"/>
              </a:ext>
            </a:extLst>
          </p:cNvPr>
          <p:cNvSpPr>
            <a:spLocks noGrp="1"/>
          </p:cNvSpPr>
          <p:nvPr>
            <p:ph type="body" sz="quarter" idx="10"/>
          </p:nvPr>
        </p:nvSpPr>
        <p:spPr>
          <a:xfrm>
            <a:off x="685800" y="2057400"/>
            <a:ext cx="10820400" cy="3429000"/>
          </a:xfrm>
        </p:spPr>
        <p:txBody>
          <a:bodyPr/>
          <a:lstStyle/>
          <a:p>
            <a:pPr marL="342900" indent="-342900">
              <a:buFont typeface="Arial" panose="020B0604020202020204" pitchFamily="34" charset="0"/>
              <a:buChar char="•"/>
            </a:pPr>
            <a:r>
              <a:rPr lang="en-GB" dirty="0"/>
              <a:t>Modern JS build tools like Webpack have a capability called  </a:t>
            </a:r>
            <a:r>
              <a:rPr lang="en-GB" b="1" dirty="0"/>
              <a:t>hot module reloading</a:t>
            </a:r>
            <a:r>
              <a:rPr lang="en-GB" dirty="0"/>
              <a:t>, which allows replacing pieces of your code as you make edits (without having to refresh the entire page).</a:t>
            </a:r>
          </a:p>
          <a:p>
            <a:pPr marL="342900" indent="-342900">
              <a:buFont typeface="Arial" panose="020B0604020202020204" pitchFamily="34" charset="0"/>
              <a:buChar char="•"/>
            </a:pPr>
            <a:r>
              <a:rPr lang="en-GB" dirty="0"/>
              <a:t>If React components are swapped, they lose their internal state.</a:t>
            </a:r>
          </a:p>
          <a:p>
            <a:pPr marL="800100" lvl="1" indent="-342900">
              <a:buFont typeface="Arial" panose="020B0604020202020204" pitchFamily="34" charset="0"/>
              <a:buChar char="•"/>
            </a:pPr>
            <a:r>
              <a:rPr lang="en-GB" dirty="0"/>
              <a:t>Keeping app state in Redux allows you to "live-edit" your components, while keeping all data intact.</a:t>
            </a:r>
            <a:endParaRPr lang="en-UA" dirty="0"/>
          </a:p>
        </p:txBody>
      </p:sp>
    </p:spTree>
    <p:extLst>
      <p:ext uri="{BB962C8B-B14F-4D97-AF65-F5344CB8AC3E}">
        <p14:creationId xmlns:p14="http://schemas.microsoft.com/office/powerpoint/2010/main" val="562551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2B0-DB28-4247-9E33-5B9702BCB2B7}"/>
              </a:ext>
            </a:extLst>
          </p:cNvPr>
          <p:cNvSpPr>
            <a:spLocks noGrp="1"/>
          </p:cNvSpPr>
          <p:nvPr>
            <p:ph type="title"/>
          </p:nvPr>
        </p:nvSpPr>
        <p:spPr/>
        <p:txBody>
          <a:bodyPr/>
          <a:lstStyle/>
          <a:p>
            <a:r>
              <a:rPr lang="en-GB" dirty="0"/>
              <a:t>BASIC UI INTEGRATION</a:t>
            </a:r>
            <a:endParaRPr lang="en-UA" dirty="0"/>
          </a:p>
        </p:txBody>
      </p:sp>
      <p:sp>
        <p:nvSpPr>
          <p:cNvPr id="3" name="Text Placeholder 2">
            <a:extLst>
              <a:ext uri="{FF2B5EF4-FFF2-40B4-BE49-F238E27FC236}">
                <a16:creationId xmlns:a16="http://schemas.microsoft.com/office/drawing/2014/main" id="{84DF3A69-7072-4246-81B2-28DAED2AB2C1}"/>
              </a:ext>
            </a:extLst>
          </p:cNvPr>
          <p:cNvSpPr>
            <a:spLocks noGrp="1"/>
          </p:cNvSpPr>
          <p:nvPr>
            <p:ph type="body" sz="quarter" idx="10"/>
          </p:nvPr>
        </p:nvSpPr>
        <p:spPr>
          <a:xfrm>
            <a:off x="685800" y="2057400"/>
            <a:ext cx="6501384" cy="3429000"/>
          </a:xfrm>
        </p:spPr>
        <p:txBody>
          <a:bodyPr/>
          <a:lstStyle/>
          <a:p>
            <a:r>
              <a:rPr lang="en-GB" dirty="0"/>
              <a:t>Using Redux with a UI requires a few consistent steps:</a:t>
            </a:r>
          </a:p>
          <a:p>
            <a:pPr marL="914400" lvl="1" indent="-457200">
              <a:buFont typeface="+mj-lt"/>
              <a:buAutoNum type="arabicPeriod"/>
            </a:pPr>
            <a:r>
              <a:rPr lang="en-GB" dirty="0"/>
              <a:t>Create a Redux store</a:t>
            </a:r>
          </a:p>
          <a:p>
            <a:pPr marL="914400" lvl="1" indent="-457200">
              <a:buFont typeface="+mj-lt"/>
              <a:buAutoNum type="arabicPeriod"/>
            </a:pPr>
            <a:r>
              <a:rPr lang="en-GB" dirty="0"/>
              <a:t>Subscribe to updates</a:t>
            </a:r>
          </a:p>
          <a:p>
            <a:pPr marL="914400" lvl="1" indent="-457200">
              <a:buFont typeface="+mj-lt"/>
              <a:buAutoNum type="arabicPeriod"/>
            </a:pPr>
            <a:r>
              <a:rPr lang="en-GB" dirty="0"/>
              <a:t>Inside the subscription </a:t>
            </a:r>
            <a:r>
              <a:rPr lang="en-GB" dirty="0" err="1"/>
              <a:t>callback</a:t>
            </a:r>
            <a:r>
              <a:rPr lang="en-GB" dirty="0"/>
              <a:t>:</a:t>
            </a:r>
          </a:p>
          <a:p>
            <a:pPr marL="1371600" lvl="2" indent="-457200">
              <a:buFont typeface="+mj-lt"/>
              <a:buAutoNum type="arabicPeriod"/>
            </a:pPr>
            <a:r>
              <a:rPr lang="en-GB" dirty="0"/>
              <a:t>Get the current store state</a:t>
            </a:r>
          </a:p>
          <a:p>
            <a:pPr marL="1371600" lvl="2" indent="-457200">
              <a:buFont typeface="+mj-lt"/>
              <a:buAutoNum type="arabicPeriod"/>
            </a:pPr>
            <a:r>
              <a:rPr lang="en-GB" dirty="0"/>
              <a:t>Extract the data needed by this piece of UI</a:t>
            </a:r>
          </a:p>
          <a:p>
            <a:pPr marL="1371600" lvl="2" indent="-457200">
              <a:buFont typeface="+mj-lt"/>
              <a:buAutoNum type="arabicPeriod"/>
            </a:pPr>
            <a:r>
              <a:rPr lang="en-GB" dirty="0"/>
              <a:t>Update the UI with the data</a:t>
            </a:r>
          </a:p>
          <a:p>
            <a:pPr marL="914400" lvl="1" indent="-457200">
              <a:buFont typeface="+mj-lt"/>
              <a:buAutoNum type="arabicPeriod"/>
            </a:pPr>
            <a:r>
              <a:rPr lang="en-GB" dirty="0"/>
              <a:t>If necessary, render the UI with initial state</a:t>
            </a:r>
          </a:p>
          <a:p>
            <a:pPr marL="914400" lvl="1" indent="-457200">
              <a:buFont typeface="+mj-lt"/>
              <a:buAutoNum type="arabicPeriod"/>
            </a:pPr>
            <a:r>
              <a:rPr lang="en-GB" dirty="0"/>
              <a:t>Respond to UI inputs by dispatching Redux actions</a:t>
            </a:r>
            <a:endParaRPr lang="en-UA" dirty="0"/>
          </a:p>
        </p:txBody>
      </p:sp>
      <p:pic>
        <p:nvPicPr>
          <p:cNvPr id="4" name="Picture 3">
            <a:extLst>
              <a:ext uri="{FF2B5EF4-FFF2-40B4-BE49-F238E27FC236}">
                <a16:creationId xmlns:a16="http://schemas.microsoft.com/office/drawing/2014/main" id="{D0EC4771-0B77-9A4D-9D41-0E2AA1D81E4C}"/>
              </a:ext>
            </a:extLst>
          </p:cNvPr>
          <p:cNvPicPr>
            <a:picLocks noChangeAspect="1"/>
          </p:cNvPicPr>
          <p:nvPr/>
        </p:nvPicPr>
        <p:blipFill>
          <a:blip r:embed="rId2"/>
          <a:stretch>
            <a:fillRect/>
          </a:stretch>
        </p:blipFill>
        <p:spPr>
          <a:xfrm>
            <a:off x="7220712" y="0"/>
            <a:ext cx="4285488" cy="5811826"/>
          </a:xfrm>
          <a:prstGeom prst="rect">
            <a:avLst/>
          </a:prstGeom>
        </p:spPr>
      </p:pic>
    </p:spTree>
    <p:extLst>
      <p:ext uri="{BB962C8B-B14F-4D97-AF65-F5344CB8AC3E}">
        <p14:creationId xmlns:p14="http://schemas.microsoft.com/office/powerpoint/2010/main" val="122379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2B0-DB28-4247-9E33-5B9702BCB2B7}"/>
              </a:ext>
            </a:extLst>
          </p:cNvPr>
          <p:cNvSpPr>
            <a:spLocks noGrp="1"/>
          </p:cNvSpPr>
          <p:nvPr>
            <p:ph type="title"/>
          </p:nvPr>
        </p:nvSpPr>
        <p:spPr/>
        <p:txBody>
          <a:bodyPr/>
          <a:lstStyle/>
          <a:p>
            <a:r>
              <a:rPr lang="en-GB" dirty="0"/>
              <a:t>BASIC REACT INTEGRATION</a:t>
            </a:r>
            <a:endParaRPr lang="en-UA" dirty="0"/>
          </a:p>
        </p:txBody>
      </p:sp>
      <p:sp>
        <p:nvSpPr>
          <p:cNvPr id="3" name="Text Placeholder 2">
            <a:extLst>
              <a:ext uri="{FF2B5EF4-FFF2-40B4-BE49-F238E27FC236}">
                <a16:creationId xmlns:a16="http://schemas.microsoft.com/office/drawing/2014/main" id="{84DF3A69-7072-4246-81B2-28DAED2AB2C1}"/>
              </a:ext>
            </a:extLst>
          </p:cNvPr>
          <p:cNvSpPr>
            <a:spLocks noGrp="1"/>
          </p:cNvSpPr>
          <p:nvPr>
            <p:ph type="body" sz="quarter" idx="10"/>
          </p:nvPr>
        </p:nvSpPr>
        <p:spPr>
          <a:xfrm>
            <a:off x="685800" y="1498600"/>
            <a:ext cx="6501384" cy="3429000"/>
          </a:xfrm>
        </p:spPr>
        <p:txBody>
          <a:bodyPr/>
          <a:lstStyle/>
          <a:p>
            <a:r>
              <a:rPr lang="en-GB" dirty="0"/>
              <a:t>Same example, using a React component (assume the store was created elsewhere in the app):</a:t>
            </a:r>
          </a:p>
          <a:p>
            <a:pPr marL="457200" indent="-457200">
              <a:buFont typeface="+mj-lt"/>
              <a:buAutoNum type="arabicPeriod"/>
            </a:pPr>
            <a:r>
              <a:rPr lang="en-GB" dirty="0"/>
              <a:t>Import the redux store</a:t>
            </a:r>
          </a:p>
          <a:p>
            <a:pPr marL="457200" indent="-457200">
              <a:buFont typeface="+mj-lt"/>
              <a:buAutoNum type="arabicPeriod"/>
            </a:pPr>
            <a:r>
              <a:rPr lang="en-GB" dirty="0"/>
              <a:t>Subscribe to updates </a:t>
            </a:r>
          </a:p>
          <a:p>
            <a:r>
              <a:rPr lang="en-GB" dirty="0"/>
              <a:t>(better place it in </a:t>
            </a:r>
            <a:r>
              <a:rPr lang="en-GB" b="1" dirty="0" err="1"/>
              <a:t>componentDidMount</a:t>
            </a:r>
            <a:r>
              <a:rPr lang="en-GB" b="1" dirty="0"/>
              <a:t>() </a:t>
            </a:r>
            <a:r>
              <a:rPr lang="en-US" dirty="0">
                <a:hlinkClick r:id="rId2">
                  <a:extLst>
                    <a:ext uri="{A12FA001-AC4F-418D-AE19-62706E023703}">
                      <ahyp:hlinkClr xmlns:ahyp="http://schemas.microsoft.com/office/drawing/2018/hyperlinkcolor" val="tx"/>
                    </a:ext>
                  </a:extLst>
                </a:hlinkClick>
              </a:rPr>
              <a:t>https://reactjs.org/docs/react</a:t>
            </a:r>
            <a:r>
              <a:rPr lang="en-US" dirty="0">
                <a:hlinkClick r:id="rId2">
                  <a:extLst>
                    <a:ext uri="{A12FA001-AC4F-418D-AE19-62706E023703}">
                      <ahyp:hlinkClr xmlns:ahyp="http://schemas.microsoft.com/office/drawing/2018/hyperlinkcolor" val="tx"/>
                    </a:ext>
                  </a:extLst>
                </a:hlinkClick>
              </a:rPr>
              <a:t>-</a:t>
            </a:r>
            <a:r>
              <a:rPr lang="en-US" dirty="0">
                <a:hlinkClick r:id="rId2">
                  <a:extLst>
                    <a:ext uri="{A12FA001-AC4F-418D-AE19-62706E023703}">
                      <ahyp:hlinkClr xmlns:ahyp="http://schemas.microsoft.com/office/drawing/2018/hyperlinkcolor" val="tx"/>
                    </a:ext>
                  </a:extLst>
                </a:hlinkClick>
              </a:rPr>
              <a:t>component.html#constructor</a:t>
            </a:r>
            <a:r>
              <a:rPr lang="en-GB" dirty="0"/>
              <a:t>)</a:t>
            </a:r>
          </a:p>
          <a:p>
            <a:pPr marL="457200" indent="-457200">
              <a:buFont typeface="+mj-lt"/>
              <a:buAutoNum type="arabicPeriod"/>
            </a:pPr>
            <a:r>
              <a:rPr lang="en-GB" dirty="0"/>
              <a:t>Inside the subscription </a:t>
            </a:r>
            <a:r>
              <a:rPr lang="en-GB" dirty="0" err="1"/>
              <a:t>callback</a:t>
            </a:r>
            <a:r>
              <a:rPr lang="en-GB" dirty="0"/>
              <a:t>:</a:t>
            </a:r>
          </a:p>
          <a:p>
            <a:pPr marL="914400" lvl="1" indent="-457200">
              <a:buFont typeface="+mj-lt"/>
              <a:buAutoNum type="arabicPeriod"/>
            </a:pPr>
            <a:r>
              <a:rPr lang="en-GB" dirty="0"/>
              <a:t>Get the current store state</a:t>
            </a:r>
          </a:p>
          <a:p>
            <a:pPr marL="914400" lvl="1" indent="-457200">
              <a:buFont typeface="+mj-lt"/>
              <a:buAutoNum type="arabicPeriod"/>
            </a:pPr>
            <a:r>
              <a:rPr lang="en-GB" dirty="0"/>
              <a:t>Extract the data needed by this piece of UI</a:t>
            </a:r>
          </a:p>
          <a:p>
            <a:pPr marL="914400" lvl="1" indent="-457200">
              <a:buFont typeface="+mj-lt"/>
              <a:buAutoNum type="arabicPeriod"/>
            </a:pPr>
            <a:r>
              <a:rPr lang="en-GB" dirty="0"/>
              <a:t>Update the UI with the data</a:t>
            </a:r>
          </a:p>
          <a:p>
            <a:pPr marL="457200" indent="-457200">
              <a:buFont typeface="+mj-lt"/>
              <a:buAutoNum type="arabicPeriod"/>
            </a:pPr>
            <a:r>
              <a:rPr lang="en-GB" dirty="0"/>
              <a:t>If necessary, render the UI with initial state</a:t>
            </a:r>
          </a:p>
          <a:p>
            <a:pPr marL="457200" indent="-457200">
              <a:buFont typeface="+mj-lt"/>
              <a:buAutoNum type="arabicPeriod"/>
            </a:pPr>
            <a:r>
              <a:rPr lang="en-GB" dirty="0"/>
              <a:t>Respond to UI inputs by dispatching Redux actions</a:t>
            </a:r>
            <a:endParaRPr lang="en-UA" dirty="0"/>
          </a:p>
        </p:txBody>
      </p:sp>
      <p:pic>
        <p:nvPicPr>
          <p:cNvPr id="5" name="Picture 4">
            <a:extLst>
              <a:ext uri="{FF2B5EF4-FFF2-40B4-BE49-F238E27FC236}">
                <a16:creationId xmlns:a16="http://schemas.microsoft.com/office/drawing/2014/main" id="{42F07DC2-D74C-034D-B1ED-4D4EC4698BA4}"/>
              </a:ext>
            </a:extLst>
          </p:cNvPr>
          <p:cNvPicPr>
            <a:picLocks noChangeAspect="1"/>
          </p:cNvPicPr>
          <p:nvPr/>
        </p:nvPicPr>
        <p:blipFill>
          <a:blip r:embed="rId3"/>
          <a:stretch>
            <a:fillRect/>
          </a:stretch>
        </p:blipFill>
        <p:spPr>
          <a:xfrm>
            <a:off x="7187184" y="1273556"/>
            <a:ext cx="4142232" cy="4574048"/>
          </a:xfrm>
          <a:prstGeom prst="rect">
            <a:avLst/>
          </a:prstGeom>
        </p:spPr>
      </p:pic>
    </p:spTree>
    <p:extLst>
      <p:ext uri="{BB962C8B-B14F-4D97-AF65-F5344CB8AC3E}">
        <p14:creationId xmlns:p14="http://schemas.microsoft.com/office/powerpoint/2010/main" val="1380034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F650637-8574-D146-8243-2F52709CCAA4}"/>
              </a:ext>
            </a:extLst>
          </p:cNvPr>
          <p:cNvSpPr>
            <a:spLocks noGrp="1"/>
          </p:cNvSpPr>
          <p:nvPr>
            <p:ph type="title"/>
          </p:nvPr>
        </p:nvSpPr>
        <p:spPr/>
        <p:txBody>
          <a:bodyPr/>
          <a:lstStyle/>
          <a:p>
            <a:r>
              <a:rPr lang="en-US" dirty="0"/>
              <a:t>REDUX INTRO</a:t>
            </a:r>
            <a:endParaRPr lang="en-UA" dirty="0"/>
          </a:p>
        </p:txBody>
      </p:sp>
    </p:spTree>
    <p:extLst>
      <p:ext uri="{BB962C8B-B14F-4D97-AF65-F5344CB8AC3E}">
        <p14:creationId xmlns:p14="http://schemas.microsoft.com/office/powerpoint/2010/main" val="4260473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2B0-DB28-4247-9E33-5B9702BCB2B7}"/>
              </a:ext>
            </a:extLst>
          </p:cNvPr>
          <p:cNvSpPr>
            <a:spLocks noGrp="1"/>
          </p:cNvSpPr>
          <p:nvPr>
            <p:ph type="title"/>
          </p:nvPr>
        </p:nvSpPr>
        <p:spPr/>
        <p:txBody>
          <a:bodyPr/>
          <a:lstStyle/>
          <a:p>
            <a:r>
              <a:rPr lang="en-GB" dirty="0"/>
              <a:t>CONNECTING A TODO LIST</a:t>
            </a:r>
            <a:endParaRPr lang="en-UA" dirty="0"/>
          </a:p>
        </p:txBody>
      </p:sp>
      <p:sp>
        <p:nvSpPr>
          <p:cNvPr id="3" name="Text Placeholder 2">
            <a:extLst>
              <a:ext uri="{FF2B5EF4-FFF2-40B4-BE49-F238E27FC236}">
                <a16:creationId xmlns:a16="http://schemas.microsoft.com/office/drawing/2014/main" id="{84DF3A69-7072-4246-81B2-28DAED2AB2C1}"/>
              </a:ext>
            </a:extLst>
          </p:cNvPr>
          <p:cNvSpPr>
            <a:spLocks noGrp="1"/>
          </p:cNvSpPr>
          <p:nvPr>
            <p:ph type="body" sz="quarter" idx="10"/>
          </p:nvPr>
        </p:nvSpPr>
        <p:spPr>
          <a:xfrm>
            <a:off x="685800" y="2057400"/>
            <a:ext cx="6501384" cy="3429000"/>
          </a:xfrm>
        </p:spPr>
        <p:txBody>
          <a:bodyPr/>
          <a:lstStyle/>
          <a:p>
            <a:r>
              <a:rPr lang="en-GB" dirty="0"/>
              <a:t>Similar approach for a </a:t>
            </a:r>
            <a:r>
              <a:rPr lang="en-GB" dirty="0" err="1"/>
              <a:t>Todo</a:t>
            </a:r>
            <a:r>
              <a:rPr lang="en-GB" dirty="0"/>
              <a:t> list:</a:t>
            </a:r>
          </a:p>
          <a:p>
            <a:pPr marL="914400" lvl="1" indent="-457200">
              <a:buFont typeface="+mj-lt"/>
              <a:buAutoNum type="arabicPeriod"/>
            </a:pPr>
            <a:r>
              <a:rPr lang="en-GB" dirty="0"/>
              <a:t>Import the redux store</a:t>
            </a:r>
          </a:p>
          <a:p>
            <a:pPr marL="914400" lvl="1" indent="-457200">
              <a:buFont typeface="+mj-lt"/>
              <a:buAutoNum type="arabicPeriod"/>
            </a:pPr>
            <a:r>
              <a:rPr lang="en-GB" dirty="0"/>
              <a:t>Subscribe to updates</a:t>
            </a:r>
          </a:p>
          <a:p>
            <a:pPr marL="914400" lvl="1" indent="-457200">
              <a:buFont typeface="+mj-lt"/>
              <a:buAutoNum type="arabicPeriod"/>
            </a:pPr>
            <a:r>
              <a:rPr lang="en-GB" dirty="0"/>
              <a:t>Inside the subscription </a:t>
            </a:r>
            <a:r>
              <a:rPr lang="en-GB" dirty="0" err="1"/>
              <a:t>callback</a:t>
            </a:r>
            <a:r>
              <a:rPr lang="en-GB" dirty="0"/>
              <a:t>:</a:t>
            </a:r>
          </a:p>
          <a:p>
            <a:pPr marL="1371600" lvl="2" indent="-457200">
              <a:buFont typeface="+mj-lt"/>
              <a:buAutoNum type="arabicPeriod"/>
            </a:pPr>
            <a:r>
              <a:rPr lang="en-GB" dirty="0"/>
              <a:t>Get the current store state</a:t>
            </a:r>
          </a:p>
          <a:p>
            <a:pPr marL="1371600" lvl="2" indent="-457200">
              <a:buFont typeface="+mj-lt"/>
              <a:buAutoNum type="arabicPeriod"/>
            </a:pPr>
            <a:r>
              <a:rPr lang="en-GB" dirty="0"/>
              <a:t>Extract the data needed by this piece of UI</a:t>
            </a:r>
          </a:p>
          <a:p>
            <a:pPr marL="1371600" lvl="2" indent="-457200">
              <a:buFont typeface="+mj-lt"/>
              <a:buAutoNum type="arabicPeriod"/>
            </a:pPr>
            <a:r>
              <a:rPr lang="en-GB" dirty="0"/>
              <a:t>Update the UI with the data</a:t>
            </a:r>
          </a:p>
          <a:p>
            <a:pPr marL="914400" lvl="1" indent="-457200">
              <a:buFont typeface="+mj-lt"/>
              <a:buAutoNum type="arabicPeriod"/>
            </a:pPr>
            <a:r>
              <a:rPr lang="en-GB" dirty="0"/>
              <a:t>If necessary, render the UI with initial state</a:t>
            </a:r>
          </a:p>
          <a:p>
            <a:pPr marL="914400" lvl="1" indent="-457200">
              <a:buFont typeface="+mj-lt"/>
              <a:buAutoNum type="arabicPeriod"/>
            </a:pPr>
            <a:r>
              <a:rPr lang="en-GB" dirty="0"/>
              <a:t>Respond to UI inputs by dispatching Redux actions</a:t>
            </a:r>
            <a:endParaRPr lang="en-UA" dirty="0"/>
          </a:p>
        </p:txBody>
      </p:sp>
      <p:pic>
        <p:nvPicPr>
          <p:cNvPr id="4" name="Picture 3">
            <a:extLst>
              <a:ext uri="{FF2B5EF4-FFF2-40B4-BE49-F238E27FC236}">
                <a16:creationId xmlns:a16="http://schemas.microsoft.com/office/drawing/2014/main" id="{280A6099-A8B1-8144-BB25-500C635C8F35}"/>
              </a:ext>
            </a:extLst>
          </p:cNvPr>
          <p:cNvPicPr>
            <a:picLocks noChangeAspect="1"/>
          </p:cNvPicPr>
          <p:nvPr/>
        </p:nvPicPr>
        <p:blipFill>
          <a:blip r:embed="rId2"/>
          <a:stretch>
            <a:fillRect/>
          </a:stretch>
        </p:blipFill>
        <p:spPr>
          <a:xfrm>
            <a:off x="8114284" y="1270508"/>
            <a:ext cx="3940556" cy="4536606"/>
          </a:xfrm>
          <a:prstGeom prst="rect">
            <a:avLst/>
          </a:prstGeom>
        </p:spPr>
      </p:pic>
    </p:spTree>
    <p:extLst>
      <p:ext uri="{BB962C8B-B14F-4D97-AF65-F5344CB8AC3E}">
        <p14:creationId xmlns:p14="http://schemas.microsoft.com/office/powerpoint/2010/main" val="2774298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72B0-DB28-4247-9E33-5B9702BCB2B7}"/>
              </a:ext>
            </a:extLst>
          </p:cNvPr>
          <p:cNvSpPr>
            <a:spLocks noGrp="1"/>
          </p:cNvSpPr>
          <p:nvPr>
            <p:ph type="title"/>
          </p:nvPr>
        </p:nvSpPr>
        <p:spPr/>
        <p:txBody>
          <a:bodyPr/>
          <a:lstStyle/>
          <a:p>
            <a:r>
              <a:rPr lang="en-GB" dirty="0"/>
              <a:t>CONNECTING A FORM</a:t>
            </a:r>
            <a:endParaRPr lang="en-UA" dirty="0"/>
          </a:p>
        </p:txBody>
      </p:sp>
      <p:sp>
        <p:nvSpPr>
          <p:cNvPr id="3" name="Text Placeholder 2">
            <a:extLst>
              <a:ext uri="{FF2B5EF4-FFF2-40B4-BE49-F238E27FC236}">
                <a16:creationId xmlns:a16="http://schemas.microsoft.com/office/drawing/2014/main" id="{84DF3A69-7072-4246-81B2-28DAED2AB2C1}"/>
              </a:ext>
            </a:extLst>
          </p:cNvPr>
          <p:cNvSpPr>
            <a:spLocks noGrp="1"/>
          </p:cNvSpPr>
          <p:nvPr>
            <p:ph type="body" sz="quarter" idx="10"/>
          </p:nvPr>
        </p:nvSpPr>
        <p:spPr>
          <a:xfrm>
            <a:off x="685800" y="2057400"/>
            <a:ext cx="5952744" cy="3429000"/>
          </a:xfrm>
        </p:spPr>
        <p:txBody>
          <a:bodyPr/>
          <a:lstStyle/>
          <a:p>
            <a:pPr marL="457200" indent="-457200">
              <a:buFont typeface="Arial" panose="020B0604020202020204" pitchFamily="34" charset="0"/>
              <a:buChar char="•"/>
            </a:pPr>
            <a:r>
              <a:rPr lang="en-GB" dirty="0"/>
              <a:t>Similar to the </a:t>
            </a:r>
            <a:r>
              <a:rPr lang="en-GB" dirty="0" err="1"/>
              <a:t>Todo</a:t>
            </a:r>
            <a:r>
              <a:rPr lang="en-GB" dirty="0"/>
              <a:t> list</a:t>
            </a:r>
          </a:p>
          <a:p>
            <a:pPr marL="457200" indent="-457200">
              <a:buFont typeface="Arial" panose="020B0604020202020204" pitchFamily="34" charset="0"/>
              <a:buChar char="•"/>
            </a:pPr>
            <a:r>
              <a:rPr lang="en-GB" dirty="0"/>
              <a:t>We need to subscribe to the store so we can re-render, but now we also need to dispatch actions when the input changes or the "Add </a:t>
            </a:r>
            <a:r>
              <a:rPr lang="en-GB" dirty="0" err="1"/>
              <a:t>Todo</a:t>
            </a:r>
            <a:r>
              <a:rPr lang="en-GB" dirty="0"/>
              <a:t>" button is clicked.</a:t>
            </a:r>
            <a:endParaRPr lang="en-UA" dirty="0"/>
          </a:p>
        </p:txBody>
      </p:sp>
      <p:pic>
        <p:nvPicPr>
          <p:cNvPr id="5" name="Picture 4">
            <a:extLst>
              <a:ext uri="{FF2B5EF4-FFF2-40B4-BE49-F238E27FC236}">
                <a16:creationId xmlns:a16="http://schemas.microsoft.com/office/drawing/2014/main" id="{B187BC0C-AFF5-E941-AC07-0E40B6F8914A}"/>
              </a:ext>
            </a:extLst>
          </p:cNvPr>
          <p:cNvPicPr>
            <a:picLocks noChangeAspect="1"/>
          </p:cNvPicPr>
          <p:nvPr/>
        </p:nvPicPr>
        <p:blipFill>
          <a:blip r:embed="rId2"/>
          <a:stretch>
            <a:fillRect/>
          </a:stretch>
        </p:blipFill>
        <p:spPr>
          <a:xfrm>
            <a:off x="6766560" y="1067140"/>
            <a:ext cx="5425440" cy="4822613"/>
          </a:xfrm>
          <a:prstGeom prst="rect">
            <a:avLst/>
          </a:prstGeom>
        </p:spPr>
      </p:pic>
    </p:spTree>
    <p:extLst>
      <p:ext uri="{BB962C8B-B14F-4D97-AF65-F5344CB8AC3E}">
        <p14:creationId xmlns:p14="http://schemas.microsoft.com/office/powerpoint/2010/main" val="934707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10E-8B11-3244-9490-30B1AD4213B2}"/>
              </a:ext>
            </a:extLst>
          </p:cNvPr>
          <p:cNvSpPr>
            <a:spLocks noGrp="1"/>
          </p:cNvSpPr>
          <p:nvPr>
            <p:ph type="title"/>
          </p:nvPr>
        </p:nvSpPr>
        <p:spPr/>
        <p:txBody>
          <a:bodyPr/>
          <a:lstStyle/>
          <a:p>
            <a:r>
              <a:rPr lang="en-GB" dirty="0"/>
              <a:t>USING REDUX WITH REACT</a:t>
            </a:r>
            <a:endParaRPr lang="en-UA" dirty="0"/>
          </a:p>
        </p:txBody>
      </p:sp>
      <p:sp>
        <p:nvSpPr>
          <p:cNvPr id="3" name="Text Placeholder 2">
            <a:extLst>
              <a:ext uri="{FF2B5EF4-FFF2-40B4-BE49-F238E27FC236}">
                <a16:creationId xmlns:a16="http://schemas.microsoft.com/office/drawing/2014/main" id="{AC27F45F-DF68-3643-AFE3-12BB2A147D8D}"/>
              </a:ext>
            </a:extLst>
          </p:cNvPr>
          <p:cNvSpPr>
            <a:spLocks noGrp="1"/>
          </p:cNvSpPr>
          <p:nvPr>
            <p:ph type="body" sz="quarter" idx="10"/>
          </p:nvPr>
        </p:nvSpPr>
        <p:spPr>
          <a:xfrm>
            <a:off x="685800" y="2057400"/>
            <a:ext cx="7626096" cy="3429000"/>
          </a:xfrm>
        </p:spPr>
        <p:txBody>
          <a:bodyPr/>
          <a:lstStyle/>
          <a:p>
            <a:pPr marL="342900" indent="-342900">
              <a:buFont typeface="Arial" panose="020B0604020202020204" pitchFamily="34" charset="0"/>
              <a:buChar char="•"/>
            </a:pPr>
            <a:r>
              <a:rPr lang="en-GB" sz="1800" dirty="0"/>
              <a:t>Redux can be used with any UI layer (such as Angular, Vue, or plain JS), but is most commonly used with React.</a:t>
            </a:r>
          </a:p>
          <a:p>
            <a:pPr marL="800100" lvl="1" indent="-342900">
              <a:buFont typeface="Arial" panose="020B0604020202020204" pitchFamily="34" charset="0"/>
              <a:buChar char="•"/>
            </a:pPr>
            <a:r>
              <a:rPr lang="en-GB" sz="1600" dirty="0"/>
              <a:t>The official </a:t>
            </a:r>
            <a:r>
              <a:rPr lang="en-GB" sz="1600" b="1" dirty="0"/>
              <a:t>React-Redux</a:t>
            </a:r>
            <a:r>
              <a:rPr lang="en-GB" sz="1600" dirty="0"/>
              <a:t> package provides bindings between React and Redux.</a:t>
            </a:r>
          </a:p>
          <a:p>
            <a:pPr marL="342900" indent="-342900">
              <a:buFont typeface="Arial" panose="020B0604020202020204" pitchFamily="34" charset="0"/>
              <a:buChar char="•"/>
            </a:pPr>
            <a:r>
              <a:rPr lang="en-GB" sz="1800" dirty="0"/>
              <a:t>The </a:t>
            </a:r>
            <a:r>
              <a:rPr lang="en-GB" sz="1800" dirty="0">
                <a:latin typeface="Courier New" panose="02070309020205020404" pitchFamily="49" charset="0"/>
                <a:cs typeface="Courier New" panose="02070309020205020404" pitchFamily="49" charset="0"/>
              </a:rPr>
              <a:t>connect</a:t>
            </a:r>
            <a:r>
              <a:rPr lang="en-GB" sz="1800" dirty="0"/>
              <a:t> function generates wrapper "container" components that subscribe to the store, so you don't have to write store subscription code for every component that needs to talk to the store.</a:t>
            </a:r>
          </a:p>
          <a:p>
            <a:pPr marL="342900" indent="-342900">
              <a:buFont typeface="Arial" panose="020B0604020202020204" pitchFamily="34" charset="0"/>
              <a:buChar char="•"/>
            </a:pPr>
            <a:r>
              <a:rPr lang="en-GB" sz="1800" dirty="0"/>
              <a:t>Any component in your application can be wrapped with </a:t>
            </a:r>
            <a:r>
              <a:rPr lang="en-GB" sz="1800" dirty="0">
                <a:latin typeface="Courier New" panose="02070309020205020404" pitchFamily="49" charset="0"/>
                <a:cs typeface="Courier New" panose="02070309020205020404" pitchFamily="49" charset="0"/>
              </a:rPr>
              <a:t>connect</a:t>
            </a:r>
            <a:r>
              <a:rPr lang="en-GB" sz="1800" dirty="0"/>
              <a:t> and "connected" to the store.</a:t>
            </a:r>
          </a:p>
          <a:p>
            <a:pPr marL="800100" lvl="1" indent="-342900">
              <a:buFont typeface="Arial" panose="020B0604020202020204" pitchFamily="34" charset="0"/>
              <a:buChar char="•"/>
            </a:pPr>
            <a:r>
              <a:rPr lang="en-GB" sz="1600" dirty="0"/>
              <a:t>Connecting more components is usually better for performance.</a:t>
            </a:r>
          </a:p>
          <a:p>
            <a:pPr marL="342900" indent="-342900">
              <a:buFont typeface="Arial" panose="020B0604020202020204" pitchFamily="34" charset="0"/>
              <a:buChar char="•"/>
            </a:pPr>
            <a:r>
              <a:rPr lang="en-GB" sz="1800" dirty="0"/>
              <a:t>Finally, putting a </a:t>
            </a:r>
            <a:r>
              <a:rPr lang="en-GB" sz="1800" dirty="0">
                <a:latin typeface="Courier New" panose="02070309020205020404" pitchFamily="49" charset="0"/>
                <a:cs typeface="Courier New" panose="02070309020205020404" pitchFamily="49" charset="0"/>
              </a:rPr>
              <a:t>&lt;Provider&gt; </a:t>
            </a:r>
            <a:r>
              <a:rPr lang="en-GB" sz="1800" dirty="0"/>
              <a:t>component around your root component makes the store accessible to all connected components.</a:t>
            </a:r>
            <a:endParaRPr lang="en-UA" sz="1800" dirty="0"/>
          </a:p>
        </p:txBody>
      </p:sp>
      <p:pic>
        <p:nvPicPr>
          <p:cNvPr id="4098" name="Picture 2">
            <a:extLst>
              <a:ext uri="{FF2B5EF4-FFF2-40B4-BE49-F238E27FC236}">
                <a16:creationId xmlns:a16="http://schemas.microsoft.com/office/drawing/2014/main" id="{4B945FD0-43E6-2A47-9AD8-0AEE846B98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75454" y="1764792"/>
            <a:ext cx="2630746" cy="314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64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10E-8B11-3244-9490-30B1AD4213B2}"/>
              </a:ext>
            </a:extLst>
          </p:cNvPr>
          <p:cNvSpPr>
            <a:spLocks noGrp="1"/>
          </p:cNvSpPr>
          <p:nvPr>
            <p:ph type="title"/>
          </p:nvPr>
        </p:nvSpPr>
        <p:spPr/>
        <p:txBody>
          <a:bodyPr/>
          <a:lstStyle/>
          <a:p>
            <a:r>
              <a:rPr lang="en-GB" dirty="0"/>
              <a:t>WHAT DOES CONNECT DO?</a:t>
            </a:r>
            <a:endParaRPr lang="en-UA" dirty="0"/>
          </a:p>
        </p:txBody>
      </p:sp>
      <p:sp>
        <p:nvSpPr>
          <p:cNvPr id="3" name="Text Placeholder 2">
            <a:extLst>
              <a:ext uri="{FF2B5EF4-FFF2-40B4-BE49-F238E27FC236}">
                <a16:creationId xmlns:a16="http://schemas.microsoft.com/office/drawing/2014/main" id="{AC27F45F-DF68-3643-AFE3-12BB2A147D8D}"/>
              </a:ext>
            </a:extLst>
          </p:cNvPr>
          <p:cNvSpPr>
            <a:spLocks noGrp="1"/>
          </p:cNvSpPr>
          <p:nvPr>
            <p:ph type="body" sz="quarter" idx="10"/>
          </p:nvPr>
        </p:nvSpPr>
        <p:spPr>
          <a:xfrm>
            <a:off x="685800" y="2057400"/>
            <a:ext cx="10820400" cy="3429000"/>
          </a:xfrm>
        </p:spPr>
        <p:txBody>
          <a:bodyPr/>
          <a:lstStyle/>
          <a:p>
            <a:pPr marL="342900" indent="-342900">
              <a:buFont typeface="Arial" panose="020B0604020202020204" pitchFamily="34" charset="0"/>
              <a:buChar char="•"/>
            </a:pPr>
            <a:r>
              <a:rPr lang="en-GB" sz="1800" dirty="0"/>
              <a:t>Automatically handles subscribing to the store, and helps dispatch actions</a:t>
            </a:r>
          </a:p>
          <a:p>
            <a:pPr marL="342900" indent="-342900">
              <a:buFont typeface="Arial" panose="020B0604020202020204" pitchFamily="34" charset="0"/>
              <a:buChar char="•"/>
            </a:pPr>
            <a:r>
              <a:rPr lang="en-GB" sz="1800" dirty="0"/>
              <a:t>Performance optimizations - automatically implements </a:t>
            </a:r>
            <a:r>
              <a:rPr lang="en-GB" sz="1800" dirty="0" err="1">
                <a:latin typeface="Courier New" panose="02070309020205020404" pitchFamily="49" charset="0"/>
                <a:cs typeface="Courier New" panose="02070309020205020404" pitchFamily="49" charset="0"/>
              </a:rPr>
              <a:t>shouldComponentUpdate</a:t>
            </a:r>
            <a:r>
              <a:rPr lang="en-GB" sz="1800" dirty="0"/>
              <a:t>, and only re-renders your component when the data it needs changes.</a:t>
            </a:r>
          </a:p>
          <a:p>
            <a:pPr marL="342900" indent="-342900">
              <a:buFont typeface="Arial" panose="020B0604020202020204" pitchFamily="34" charset="0"/>
              <a:buChar char="•"/>
            </a:pPr>
            <a:r>
              <a:rPr lang="en-GB" sz="1800" dirty="0"/>
              <a:t>Separates "subscribing to the store" from "what store am I subscribing to, and where did it come from?"</a:t>
            </a:r>
          </a:p>
          <a:p>
            <a:pPr marL="342900" indent="-342900">
              <a:buFont typeface="Arial" panose="020B0604020202020204" pitchFamily="34" charset="0"/>
              <a:buChar char="•"/>
            </a:pPr>
            <a:r>
              <a:rPr lang="en-GB" sz="1800" dirty="0"/>
              <a:t>Helps keep your React components "unaware" of Redux.</a:t>
            </a:r>
            <a:endParaRPr lang="en-UA" sz="1800" dirty="0"/>
          </a:p>
        </p:txBody>
      </p:sp>
    </p:spTree>
    <p:extLst>
      <p:ext uri="{BB962C8B-B14F-4D97-AF65-F5344CB8AC3E}">
        <p14:creationId xmlns:p14="http://schemas.microsoft.com/office/powerpoint/2010/main" val="3355492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10E-8B11-3244-9490-30B1AD4213B2}"/>
              </a:ext>
            </a:extLst>
          </p:cNvPr>
          <p:cNvSpPr>
            <a:spLocks noGrp="1"/>
          </p:cNvSpPr>
          <p:nvPr>
            <p:ph type="title"/>
          </p:nvPr>
        </p:nvSpPr>
        <p:spPr/>
        <p:txBody>
          <a:bodyPr/>
          <a:lstStyle/>
          <a:p>
            <a:r>
              <a:rPr lang="en-GB" dirty="0"/>
              <a:t>WHY USE REACT-REDUX?</a:t>
            </a:r>
            <a:endParaRPr lang="en-UA" dirty="0"/>
          </a:p>
        </p:txBody>
      </p:sp>
      <p:sp>
        <p:nvSpPr>
          <p:cNvPr id="3" name="Text Placeholder 2">
            <a:extLst>
              <a:ext uri="{FF2B5EF4-FFF2-40B4-BE49-F238E27FC236}">
                <a16:creationId xmlns:a16="http://schemas.microsoft.com/office/drawing/2014/main" id="{AC27F45F-DF68-3643-AFE3-12BB2A147D8D}"/>
              </a:ext>
            </a:extLst>
          </p:cNvPr>
          <p:cNvSpPr>
            <a:spLocks noGrp="1"/>
          </p:cNvSpPr>
          <p:nvPr>
            <p:ph type="body" sz="quarter" idx="10"/>
          </p:nvPr>
        </p:nvSpPr>
        <p:spPr>
          <a:xfrm>
            <a:off x="685800" y="2057400"/>
            <a:ext cx="10820400" cy="3429000"/>
          </a:xfrm>
        </p:spPr>
        <p:txBody>
          <a:bodyPr/>
          <a:lstStyle/>
          <a:p>
            <a:pPr marL="342900" indent="-342900">
              <a:buFont typeface="Arial" panose="020B0604020202020204" pitchFamily="34" charset="0"/>
              <a:buChar char="•"/>
            </a:pPr>
            <a:r>
              <a:rPr lang="en-GB" sz="1600" dirty="0"/>
              <a:t>There's no reason to write repetitive store subscription logic in every component.</a:t>
            </a:r>
          </a:p>
          <a:p>
            <a:pPr marL="800100" lvl="1" indent="-342900">
              <a:buFont typeface="Arial" panose="020B0604020202020204" pitchFamily="34" charset="0"/>
              <a:buChar char="•"/>
            </a:pPr>
            <a:r>
              <a:rPr lang="en-GB" sz="1400" dirty="0">
                <a:latin typeface="Courier New" panose="02070309020205020404" pitchFamily="49" charset="0"/>
                <a:cs typeface="Courier New" panose="02070309020205020404" pitchFamily="49" charset="0"/>
              </a:rPr>
              <a:t>connect</a:t>
            </a:r>
            <a:r>
              <a:rPr lang="en-GB" sz="1400" dirty="0"/>
              <a:t> handles that for you automatically.</a:t>
            </a:r>
          </a:p>
          <a:p>
            <a:pPr marL="342900" indent="-342900">
              <a:buFont typeface="Arial" panose="020B0604020202020204" pitchFamily="34" charset="0"/>
              <a:buChar char="•"/>
            </a:pPr>
            <a:r>
              <a:rPr lang="en-GB" sz="1600" dirty="0">
                <a:latin typeface="Courier New" panose="02070309020205020404" pitchFamily="49" charset="0"/>
                <a:cs typeface="Courier New" panose="02070309020205020404" pitchFamily="49" charset="0"/>
              </a:rPr>
              <a:t>connect</a:t>
            </a:r>
            <a:r>
              <a:rPr lang="en-GB" sz="1600" dirty="0"/>
              <a:t> does a lot of work to ensure your real component only re-renders when it actually needs to.</a:t>
            </a:r>
          </a:p>
          <a:p>
            <a:pPr marL="800100" lvl="1" indent="-342900">
              <a:buFont typeface="Arial" panose="020B0604020202020204" pitchFamily="34" charset="0"/>
              <a:buChar char="•"/>
            </a:pPr>
            <a:r>
              <a:rPr lang="en-GB" sz="1400" dirty="0"/>
              <a:t>If you hand-write subscription code, your component will probably re-render too often.</a:t>
            </a:r>
          </a:p>
          <a:p>
            <a:pPr marL="342900" indent="-342900">
              <a:buFont typeface="Arial" panose="020B0604020202020204" pitchFamily="34" charset="0"/>
              <a:buChar char="•"/>
            </a:pPr>
            <a:r>
              <a:rPr lang="en-GB" sz="1600" dirty="0"/>
              <a:t>Manually importing the store ties your components to that specific store instance, making it harder to test them.</a:t>
            </a:r>
          </a:p>
          <a:p>
            <a:pPr marL="800100" lvl="1" indent="-342900">
              <a:buFont typeface="Arial" panose="020B0604020202020204" pitchFamily="34" charset="0"/>
              <a:buChar char="•"/>
            </a:pPr>
            <a:r>
              <a:rPr lang="en-GB" sz="1400" dirty="0"/>
              <a:t>React-</a:t>
            </a:r>
            <a:r>
              <a:rPr lang="en-GB" sz="1400" dirty="0" err="1"/>
              <a:t>Redux's</a:t>
            </a:r>
            <a:r>
              <a:rPr lang="en-GB" sz="1400" dirty="0"/>
              <a:t> </a:t>
            </a:r>
            <a:r>
              <a:rPr lang="en-GB" sz="1400" dirty="0">
                <a:latin typeface="Courier New" panose="02070309020205020404" pitchFamily="49" charset="0"/>
                <a:cs typeface="Courier New" panose="02070309020205020404" pitchFamily="49" charset="0"/>
              </a:rPr>
              <a:t>&lt;Provider&gt; </a:t>
            </a:r>
            <a:r>
              <a:rPr lang="en-GB" sz="1400" dirty="0"/>
              <a:t>acts as a lightweight dependency injection approach, which lets you reuse Redux-connected components and test them with a fake store if needed.</a:t>
            </a:r>
          </a:p>
          <a:p>
            <a:pPr marL="342900" indent="-342900">
              <a:buFont typeface="Arial" panose="020B0604020202020204" pitchFamily="34" charset="0"/>
              <a:buChar char="•"/>
            </a:pPr>
            <a:r>
              <a:rPr lang="en-GB" sz="1600" dirty="0"/>
              <a:t>Your components will receive data and </a:t>
            </a:r>
            <a:r>
              <a:rPr lang="en-GB" sz="1600" dirty="0" err="1"/>
              <a:t>callback</a:t>
            </a:r>
            <a:r>
              <a:rPr lang="en-GB" sz="1600" dirty="0"/>
              <a:t> functions as props, same as any other React component would.</a:t>
            </a:r>
          </a:p>
          <a:p>
            <a:pPr marL="800100" lvl="1" indent="-342900">
              <a:buFont typeface="Arial" panose="020B0604020202020204" pitchFamily="34" charset="0"/>
              <a:buChar char="•"/>
            </a:pPr>
            <a:r>
              <a:rPr lang="en-GB" sz="1400" dirty="0"/>
              <a:t>This makes the more reusable.</a:t>
            </a:r>
          </a:p>
          <a:p>
            <a:pPr marL="342900" indent="-342900">
              <a:buFont typeface="Arial" panose="020B0604020202020204" pitchFamily="34" charset="0"/>
              <a:buChar char="•"/>
            </a:pPr>
            <a:r>
              <a:rPr lang="en-GB" sz="1600" dirty="0"/>
              <a:t>Effectively all </a:t>
            </a:r>
            <a:r>
              <a:rPr lang="en-GB" sz="1600" dirty="0" err="1"/>
              <a:t>React+Redux</a:t>
            </a:r>
            <a:r>
              <a:rPr lang="en-GB" sz="1600" dirty="0"/>
              <a:t> apps use React-Redux, so that's what the documentation, articles, and community all refer to.</a:t>
            </a:r>
            <a:endParaRPr lang="en-UA" sz="1600" dirty="0"/>
          </a:p>
        </p:txBody>
      </p:sp>
    </p:spTree>
    <p:extLst>
      <p:ext uri="{BB962C8B-B14F-4D97-AF65-F5344CB8AC3E}">
        <p14:creationId xmlns:p14="http://schemas.microsoft.com/office/powerpoint/2010/main" val="1836557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10E-8B11-3244-9490-30B1AD4213B2}"/>
              </a:ext>
            </a:extLst>
          </p:cNvPr>
          <p:cNvSpPr>
            <a:spLocks noGrp="1"/>
          </p:cNvSpPr>
          <p:nvPr>
            <p:ph type="title"/>
          </p:nvPr>
        </p:nvSpPr>
        <p:spPr/>
        <p:txBody>
          <a:bodyPr/>
          <a:lstStyle/>
          <a:p>
            <a:r>
              <a:rPr lang="en-GB" dirty="0">
                <a:latin typeface="Courier New" panose="02070309020205020404" pitchFamily="49" charset="0"/>
                <a:cs typeface="Courier New" panose="02070309020205020404" pitchFamily="49" charset="0"/>
              </a:rPr>
              <a:t>connect</a:t>
            </a:r>
            <a:r>
              <a:rPr lang="en-GB" dirty="0"/>
              <a:t> BASICS</a:t>
            </a:r>
            <a:endParaRPr lang="en-UA" dirty="0"/>
          </a:p>
        </p:txBody>
      </p:sp>
      <p:sp>
        <p:nvSpPr>
          <p:cNvPr id="3" name="Text Placeholder 2">
            <a:extLst>
              <a:ext uri="{FF2B5EF4-FFF2-40B4-BE49-F238E27FC236}">
                <a16:creationId xmlns:a16="http://schemas.microsoft.com/office/drawing/2014/main" id="{AC27F45F-DF68-3643-AFE3-12BB2A147D8D}"/>
              </a:ext>
            </a:extLst>
          </p:cNvPr>
          <p:cNvSpPr>
            <a:spLocks noGrp="1"/>
          </p:cNvSpPr>
          <p:nvPr>
            <p:ph type="body" sz="quarter" idx="10"/>
          </p:nvPr>
        </p:nvSpPr>
        <p:spPr>
          <a:xfrm>
            <a:off x="685800" y="2057400"/>
            <a:ext cx="6208776" cy="3429000"/>
          </a:xfrm>
        </p:spPr>
        <p:txBody>
          <a:bodyPr/>
          <a:lstStyle/>
          <a:p>
            <a:pPr marL="342900" indent="-342900">
              <a:buFont typeface="Arial" panose="020B0604020202020204" pitchFamily="34" charset="0"/>
              <a:buChar char="•"/>
            </a:pPr>
            <a:r>
              <a:rPr lang="en-GB" sz="1800" dirty="0"/>
              <a:t>The connect function takes two arguments, both optional:</a:t>
            </a:r>
          </a:p>
          <a:p>
            <a:pPr marL="800100" lvl="1" indent="-342900">
              <a:buFont typeface="Arial" panose="020B0604020202020204" pitchFamily="34" charset="0"/>
              <a:buChar char="•"/>
            </a:pPr>
            <a:r>
              <a:rPr lang="en-GB" sz="1600" dirty="0" err="1">
                <a:latin typeface="Courier New" panose="02070309020205020404" pitchFamily="49" charset="0"/>
                <a:cs typeface="Courier New" panose="02070309020205020404" pitchFamily="49" charset="0"/>
              </a:rPr>
              <a:t>mapStateToProps</a:t>
            </a:r>
            <a:r>
              <a:rPr lang="en-GB" sz="1600" dirty="0"/>
              <a:t>: called every time the store state changes.</a:t>
            </a:r>
          </a:p>
          <a:p>
            <a:pPr marL="1257300" lvl="2" indent="-342900">
              <a:buFont typeface="Arial" panose="020B0604020202020204" pitchFamily="34" charset="0"/>
              <a:buChar char="•"/>
            </a:pPr>
            <a:r>
              <a:rPr lang="en-GB" sz="1400" dirty="0"/>
              <a:t>It receives the entire store state, and should return an object of data this component needs.</a:t>
            </a:r>
          </a:p>
          <a:p>
            <a:pPr marL="800100" lvl="1" indent="-342900">
              <a:buFont typeface="Arial" panose="020B0604020202020204" pitchFamily="34" charset="0"/>
              <a:buChar char="•"/>
            </a:pPr>
            <a:r>
              <a:rPr lang="en-GB" sz="1600" dirty="0" err="1">
                <a:latin typeface="Courier New" panose="02070309020205020404" pitchFamily="49" charset="0"/>
                <a:cs typeface="Courier New" panose="02070309020205020404" pitchFamily="49" charset="0"/>
              </a:rPr>
              <a:t>mapDispatchToProps</a:t>
            </a:r>
            <a:r>
              <a:rPr lang="en-GB" sz="1600" dirty="0"/>
              <a:t>: called once on component creation.</a:t>
            </a:r>
          </a:p>
          <a:p>
            <a:pPr marL="1257300" lvl="2" indent="-342900">
              <a:buFont typeface="Arial" panose="020B0604020202020204" pitchFamily="34" charset="0"/>
              <a:buChar char="•"/>
            </a:pPr>
            <a:r>
              <a:rPr lang="en-GB" sz="1400" dirty="0"/>
              <a:t>It receives the dispatch method, and should return an object full of functions that use dispatch.</a:t>
            </a:r>
          </a:p>
          <a:p>
            <a:pPr marL="342900" indent="-342900">
              <a:buFont typeface="Arial" panose="020B0604020202020204" pitchFamily="34" charset="0"/>
              <a:buChar char="•"/>
            </a:pPr>
            <a:r>
              <a:rPr lang="en-GB" sz="1800" dirty="0"/>
              <a:t>For both functions, each field in the returned object becomes a prop for the wrapped component.</a:t>
            </a:r>
          </a:p>
          <a:p>
            <a:pPr marL="342900" indent="-342900">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connect</a:t>
            </a:r>
            <a:r>
              <a:rPr lang="en-GB" sz="1800" dirty="0"/>
              <a:t> returns a new function that accepts the component to wrap, and that function returns the wrapper component.</a:t>
            </a:r>
            <a:endParaRPr lang="en-UA" sz="1800" dirty="0"/>
          </a:p>
        </p:txBody>
      </p:sp>
      <p:pic>
        <p:nvPicPr>
          <p:cNvPr id="4" name="Picture 3">
            <a:extLst>
              <a:ext uri="{FF2B5EF4-FFF2-40B4-BE49-F238E27FC236}">
                <a16:creationId xmlns:a16="http://schemas.microsoft.com/office/drawing/2014/main" id="{F426CF60-A759-2843-89D3-5EE77E1A41B3}"/>
              </a:ext>
            </a:extLst>
          </p:cNvPr>
          <p:cNvPicPr>
            <a:picLocks noChangeAspect="1"/>
          </p:cNvPicPr>
          <p:nvPr/>
        </p:nvPicPr>
        <p:blipFill>
          <a:blip r:embed="rId2"/>
          <a:stretch>
            <a:fillRect/>
          </a:stretch>
        </p:blipFill>
        <p:spPr>
          <a:xfrm>
            <a:off x="6950775" y="1028700"/>
            <a:ext cx="5241225" cy="4658867"/>
          </a:xfrm>
          <a:prstGeom prst="rect">
            <a:avLst/>
          </a:prstGeom>
        </p:spPr>
      </p:pic>
    </p:spTree>
    <p:extLst>
      <p:ext uri="{BB962C8B-B14F-4D97-AF65-F5344CB8AC3E}">
        <p14:creationId xmlns:p14="http://schemas.microsoft.com/office/powerpoint/2010/main" val="3917405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10E-8B11-3244-9490-30B1AD4213B2}"/>
              </a:ext>
            </a:extLst>
          </p:cNvPr>
          <p:cNvSpPr>
            <a:spLocks noGrp="1"/>
          </p:cNvSpPr>
          <p:nvPr>
            <p:ph type="title"/>
          </p:nvPr>
        </p:nvSpPr>
        <p:spPr/>
        <p:txBody>
          <a:bodyPr/>
          <a:lstStyle/>
          <a:p>
            <a:r>
              <a:rPr lang="en-GB" dirty="0"/>
              <a:t>APP SETUP WITH </a:t>
            </a:r>
            <a:r>
              <a:rPr lang="en-GB" dirty="0">
                <a:latin typeface="Courier New" panose="02070309020205020404" pitchFamily="49" charset="0"/>
                <a:cs typeface="Courier New" panose="02070309020205020404" pitchFamily="49" charset="0"/>
              </a:rPr>
              <a:t>Provider</a:t>
            </a:r>
            <a:endParaRPr lang="en-UA" dirty="0">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AC27F45F-DF68-3643-AFE3-12BB2A147D8D}"/>
              </a:ext>
            </a:extLst>
          </p:cNvPr>
          <p:cNvSpPr>
            <a:spLocks noGrp="1"/>
          </p:cNvSpPr>
          <p:nvPr>
            <p:ph type="body" sz="quarter" idx="10"/>
          </p:nvPr>
        </p:nvSpPr>
        <p:spPr>
          <a:xfrm>
            <a:off x="685800" y="2057400"/>
            <a:ext cx="6208776" cy="3429000"/>
          </a:xfrm>
        </p:spPr>
        <p:txBody>
          <a:bodyPr/>
          <a:lstStyle/>
          <a:p>
            <a:pPr marL="342900" indent="-342900">
              <a:buFont typeface="Arial" panose="020B0604020202020204" pitchFamily="34" charset="0"/>
              <a:buChar char="•"/>
            </a:pPr>
            <a:r>
              <a:rPr lang="en-GB" sz="1800" dirty="0"/>
              <a:t>Wrapping your root application component in </a:t>
            </a:r>
            <a:r>
              <a:rPr lang="en-GB" sz="1800" dirty="0">
                <a:latin typeface="Courier New" panose="02070309020205020404" pitchFamily="49" charset="0"/>
                <a:cs typeface="Courier New" panose="02070309020205020404" pitchFamily="49" charset="0"/>
              </a:rPr>
              <a:t>&lt;Provider&gt; </a:t>
            </a:r>
            <a:r>
              <a:rPr lang="en-GB" sz="1800" dirty="0"/>
              <a:t>and passing it the store reference makes that store available to all connected components in the component tree.</a:t>
            </a:r>
            <a:endParaRPr lang="en-UA" sz="1800" dirty="0"/>
          </a:p>
        </p:txBody>
      </p:sp>
      <p:pic>
        <p:nvPicPr>
          <p:cNvPr id="5" name="Picture 4">
            <a:extLst>
              <a:ext uri="{FF2B5EF4-FFF2-40B4-BE49-F238E27FC236}">
                <a16:creationId xmlns:a16="http://schemas.microsoft.com/office/drawing/2014/main" id="{5E231BFE-9FBC-A849-8AD9-0E8B56F284D0}"/>
              </a:ext>
            </a:extLst>
          </p:cNvPr>
          <p:cNvPicPr>
            <a:picLocks noChangeAspect="1"/>
          </p:cNvPicPr>
          <p:nvPr/>
        </p:nvPicPr>
        <p:blipFill>
          <a:blip r:embed="rId2"/>
          <a:stretch>
            <a:fillRect/>
          </a:stretch>
        </p:blipFill>
        <p:spPr>
          <a:xfrm>
            <a:off x="6711950" y="1657603"/>
            <a:ext cx="4794250" cy="4097289"/>
          </a:xfrm>
          <a:prstGeom prst="rect">
            <a:avLst/>
          </a:prstGeom>
        </p:spPr>
      </p:pic>
    </p:spTree>
    <p:extLst>
      <p:ext uri="{BB962C8B-B14F-4D97-AF65-F5344CB8AC3E}">
        <p14:creationId xmlns:p14="http://schemas.microsoft.com/office/powerpoint/2010/main" val="3826514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10E-8B11-3244-9490-30B1AD4213B2}"/>
              </a:ext>
            </a:extLst>
          </p:cNvPr>
          <p:cNvSpPr>
            <a:spLocks noGrp="1"/>
          </p:cNvSpPr>
          <p:nvPr>
            <p:ph type="title"/>
          </p:nvPr>
        </p:nvSpPr>
        <p:spPr/>
        <p:txBody>
          <a:bodyPr/>
          <a:lstStyle/>
          <a:p>
            <a:r>
              <a:rPr lang="en-GB" b="1" dirty="0"/>
              <a:t>WRITING </a:t>
            </a:r>
            <a:r>
              <a:rPr lang="en-GB" b="1" dirty="0" err="1">
                <a:latin typeface="Courier New" panose="02070309020205020404" pitchFamily="49" charset="0"/>
                <a:cs typeface="Courier New" panose="02070309020205020404" pitchFamily="49" charset="0"/>
              </a:rPr>
              <a:t>mapState</a:t>
            </a:r>
            <a:r>
              <a:rPr lang="en-GB" b="1" dirty="0"/>
              <a:t> FUNCTIONS</a:t>
            </a:r>
            <a:endParaRPr lang="en-UA" dirty="0">
              <a:latin typeface="+mj-lt"/>
              <a:cs typeface="Courier New" panose="02070309020205020404" pitchFamily="49" charset="0"/>
            </a:endParaRPr>
          </a:p>
        </p:txBody>
      </p:sp>
      <p:sp>
        <p:nvSpPr>
          <p:cNvPr id="3" name="Text Placeholder 2">
            <a:extLst>
              <a:ext uri="{FF2B5EF4-FFF2-40B4-BE49-F238E27FC236}">
                <a16:creationId xmlns:a16="http://schemas.microsoft.com/office/drawing/2014/main" id="{AC27F45F-DF68-3643-AFE3-12BB2A147D8D}"/>
              </a:ext>
            </a:extLst>
          </p:cNvPr>
          <p:cNvSpPr>
            <a:spLocks noGrp="1"/>
          </p:cNvSpPr>
          <p:nvPr>
            <p:ph type="body" sz="quarter" idx="10"/>
          </p:nvPr>
        </p:nvSpPr>
        <p:spPr>
          <a:xfrm>
            <a:off x="685800" y="2057400"/>
            <a:ext cx="6208776" cy="3429000"/>
          </a:xfrm>
        </p:spPr>
        <p:txBody>
          <a:bodyPr/>
          <a:lstStyle/>
          <a:p>
            <a:pPr marL="342900" indent="-342900">
              <a:buFont typeface="Arial" panose="020B0604020202020204" pitchFamily="34" charset="0"/>
              <a:buChar char="•"/>
            </a:pPr>
            <a:r>
              <a:rPr lang="en-GB" sz="1800" dirty="0">
                <a:latin typeface="Courier New" panose="02070309020205020404" pitchFamily="49" charset="0"/>
                <a:cs typeface="Courier New" panose="02070309020205020404" pitchFamily="49" charset="0"/>
              </a:rPr>
              <a:t>connect</a:t>
            </a:r>
            <a:r>
              <a:rPr lang="en-GB" sz="1800" dirty="0"/>
              <a:t> will re-run your </a:t>
            </a:r>
            <a:r>
              <a:rPr lang="en-GB" sz="1800" dirty="0" err="1">
                <a:latin typeface="Courier New" panose="02070309020205020404" pitchFamily="49" charset="0"/>
                <a:cs typeface="Courier New" panose="02070309020205020404" pitchFamily="49" charset="0"/>
              </a:rPr>
              <a:t>mapState</a:t>
            </a:r>
            <a:r>
              <a:rPr lang="en-GB" sz="1800" dirty="0"/>
              <a:t> function every time the store state changes.</a:t>
            </a:r>
          </a:p>
          <a:p>
            <a:pPr marL="800100" lvl="1" indent="-342900">
              <a:buFont typeface="Arial" panose="020B0604020202020204" pitchFamily="34" charset="0"/>
              <a:buChar char="•"/>
            </a:pPr>
            <a:r>
              <a:rPr lang="en-GB" sz="1600" dirty="0"/>
              <a:t>It does a shallow equality comparison between the last and current result objects, and </a:t>
            </a:r>
            <a:r>
              <a:rPr lang="en-GB" sz="1600" b="1" dirty="0"/>
              <a:t>re-renders your component if any fields are </a:t>
            </a:r>
            <a:r>
              <a:rPr lang="en-GB" sz="1600" b="1" dirty="0">
                <a:latin typeface="Courier New" panose="02070309020205020404" pitchFamily="49" charset="0"/>
                <a:cs typeface="Courier New" panose="02070309020205020404" pitchFamily="49" charset="0"/>
              </a:rPr>
              <a:t>===</a:t>
            </a:r>
            <a:r>
              <a:rPr lang="en-GB" sz="1600" b="1" dirty="0"/>
              <a:t> different </a:t>
            </a:r>
            <a:r>
              <a:rPr lang="en-GB" sz="1600" dirty="0"/>
              <a:t>than the last result.</a:t>
            </a:r>
          </a:p>
          <a:p>
            <a:pPr marL="342900" indent="-342900">
              <a:buFont typeface="Arial" panose="020B0604020202020204" pitchFamily="34" charset="0"/>
              <a:buChar char="•"/>
            </a:pPr>
            <a:r>
              <a:rPr lang="en-GB" sz="1800" dirty="0"/>
              <a:t>If your function is written with two parameters, it will get the wrapper component's props as the second argument, and </a:t>
            </a:r>
            <a:r>
              <a:rPr lang="en-GB" sz="1800" b="1" dirty="0"/>
              <a:t>it will also be called whenever the props passed to the wrapper component change</a:t>
            </a:r>
            <a:r>
              <a:rPr lang="en-GB" sz="1800" dirty="0"/>
              <a:t>.</a:t>
            </a:r>
          </a:p>
          <a:p>
            <a:pPr marL="342900" indent="-342900">
              <a:buFont typeface="Arial" panose="020B0604020202020204" pitchFamily="34" charset="0"/>
              <a:buChar char="•"/>
            </a:pPr>
            <a:r>
              <a:rPr lang="en-GB" sz="1800" dirty="0"/>
              <a:t>Similar to reducers, a </a:t>
            </a:r>
            <a:r>
              <a:rPr lang="en-GB" sz="1800" dirty="0" err="1">
                <a:latin typeface="Courier New" panose="02070309020205020404" pitchFamily="49" charset="0"/>
                <a:cs typeface="Courier New" panose="02070309020205020404" pitchFamily="49" charset="0"/>
              </a:rPr>
              <a:t>mapState</a:t>
            </a:r>
            <a:r>
              <a:rPr lang="en-GB" sz="1800" dirty="0"/>
              <a:t> function should be pure and have no side effects - just state ( + wrapper props) in, new component props out.</a:t>
            </a:r>
            <a:endParaRPr lang="en-UA" sz="1800" dirty="0"/>
          </a:p>
        </p:txBody>
      </p:sp>
      <p:pic>
        <p:nvPicPr>
          <p:cNvPr id="4" name="Picture 3">
            <a:extLst>
              <a:ext uri="{FF2B5EF4-FFF2-40B4-BE49-F238E27FC236}">
                <a16:creationId xmlns:a16="http://schemas.microsoft.com/office/drawing/2014/main" id="{2CBF77F8-FEC9-1148-922A-651E73E01A96}"/>
              </a:ext>
            </a:extLst>
          </p:cNvPr>
          <p:cNvPicPr>
            <a:picLocks noChangeAspect="1"/>
          </p:cNvPicPr>
          <p:nvPr/>
        </p:nvPicPr>
        <p:blipFill>
          <a:blip r:embed="rId2"/>
          <a:stretch>
            <a:fillRect/>
          </a:stretch>
        </p:blipFill>
        <p:spPr>
          <a:xfrm>
            <a:off x="7096760" y="1335025"/>
            <a:ext cx="3985768" cy="4522314"/>
          </a:xfrm>
          <a:prstGeom prst="rect">
            <a:avLst/>
          </a:prstGeom>
        </p:spPr>
      </p:pic>
    </p:spTree>
    <p:extLst>
      <p:ext uri="{BB962C8B-B14F-4D97-AF65-F5344CB8AC3E}">
        <p14:creationId xmlns:p14="http://schemas.microsoft.com/office/powerpoint/2010/main" val="2683587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10E-8B11-3244-9490-30B1AD4213B2}"/>
              </a:ext>
            </a:extLst>
          </p:cNvPr>
          <p:cNvSpPr>
            <a:spLocks noGrp="1"/>
          </p:cNvSpPr>
          <p:nvPr>
            <p:ph type="title"/>
          </p:nvPr>
        </p:nvSpPr>
        <p:spPr/>
        <p:txBody>
          <a:bodyPr/>
          <a:lstStyle/>
          <a:p>
            <a:r>
              <a:rPr lang="en-GB" b="1" dirty="0"/>
              <a:t>WRITING </a:t>
            </a:r>
            <a:r>
              <a:rPr lang="en-GB" b="1" dirty="0" err="1">
                <a:latin typeface="Courier New" panose="02070309020205020404" pitchFamily="49" charset="0"/>
                <a:cs typeface="Courier New" panose="02070309020205020404" pitchFamily="49" charset="0"/>
              </a:rPr>
              <a:t>mapDispatch</a:t>
            </a:r>
            <a:r>
              <a:rPr lang="en-GB" b="1" dirty="0"/>
              <a:t> FUNCTIONS</a:t>
            </a:r>
            <a:endParaRPr lang="en-UA" dirty="0">
              <a:latin typeface="+mj-lt"/>
              <a:cs typeface="Courier New" panose="02070309020205020404" pitchFamily="49" charset="0"/>
            </a:endParaRPr>
          </a:p>
        </p:txBody>
      </p:sp>
      <p:sp>
        <p:nvSpPr>
          <p:cNvPr id="3" name="Text Placeholder 2">
            <a:extLst>
              <a:ext uri="{FF2B5EF4-FFF2-40B4-BE49-F238E27FC236}">
                <a16:creationId xmlns:a16="http://schemas.microsoft.com/office/drawing/2014/main" id="{AC27F45F-DF68-3643-AFE3-12BB2A147D8D}"/>
              </a:ext>
            </a:extLst>
          </p:cNvPr>
          <p:cNvSpPr>
            <a:spLocks noGrp="1"/>
          </p:cNvSpPr>
          <p:nvPr>
            <p:ph type="body" sz="quarter" idx="10"/>
          </p:nvPr>
        </p:nvSpPr>
        <p:spPr>
          <a:xfrm>
            <a:off x="685800" y="2057400"/>
            <a:ext cx="6208776" cy="3429000"/>
          </a:xfrm>
        </p:spPr>
        <p:txBody>
          <a:bodyPr/>
          <a:lstStyle/>
          <a:p>
            <a:pPr marL="342900" indent="-342900">
              <a:buFont typeface="Arial" panose="020B0604020202020204" pitchFamily="34" charset="0"/>
              <a:buChar char="•"/>
            </a:pPr>
            <a:r>
              <a:rPr lang="en-GB" sz="1800" dirty="0">
                <a:latin typeface="+mn-lt"/>
                <a:cs typeface="Courier New" panose="02070309020205020404" pitchFamily="49" charset="0"/>
              </a:rPr>
              <a:t>By default, </a:t>
            </a:r>
            <a:r>
              <a:rPr lang="en-GB" sz="1800" dirty="0">
                <a:latin typeface="Courier New" panose="02070309020205020404" pitchFamily="49" charset="0"/>
                <a:cs typeface="Courier New" panose="02070309020205020404" pitchFamily="49" charset="0"/>
              </a:rPr>
              <a:t>connect</a:t>
            </a:r>
            <a:r>
              <a:rPr lang="en-GB" sz="1800" dirty="0">
                <a:latin typeface="+mn-lt"/>
                <a:cs typeface="Courier New" panose="02070309020205020404" pitchFamily="49" charset="0"/>
              </a:rPr>
              <a:t> gives your components </a:t>
            </a:r>
            <a:r>
              <a:rPr lang="en-GB" sz="1800" dirty="0" err="1">
                <a:latin typeface="Courier New" panose="02070309020205020404" pitchFamily="49" charset="0"/>
                <a:cs typeface="Courier New" panose="02070309020205020404" pitchFamily="49" charset="0"/>
              </a:rPr>
              <a:t>props.dispatch</a:t>
            </a:r>
            <a:r>
              <a:rPr lang="en-GB" sz="1800" dirty="0">
                <a:latin typeface="+mn-lt"/>
                <a:cs typeface="Courier New" panose="02070309020205020404" pitchFamily="49" charset="0"/>
              </a:rPr>
              <a:t>.</a:t>
            </a:r>
          </a:p>
          <a:p>
            <a:pPr marL="342900" indent="-342900">
              <a:buFont typeface="Arial" panose="020B0604020202020204" pitchFamily="34" charset="0"/>
              <a:buChar char="•"/>
            </a:pPr>
            <a:r>
              <a:rPr lang="en-GB" sz="1800" dirty="0">
                <a:latin typeface="+mn-lt"/>
                <a:cs typeface="Courier New" panose="02070309020205020404" pitchFamily="49" charset="0"/>
              </a:rPr>
              <a:t>If you want to "bind" action creators instead, you can provide a </a:t>
            </a:r>
            <a:r>
              <a:rPr lang="en-GB" sz="1800" dirty="0" err="1">
                <a:latin typeface="Courier New" panose="02070309020205020404" pitchFamily="49" charset="0"/>
                <a:cs typeface="Courier New" panose="02070309020205020404" pitchFamily="49" charset="0"/>
              </a:rPr>
              <a:t>mapDispatch</a:t>
            </a:r>
            <a:r>
              <a:rPr lang="en-GB" sz="1800" dirty="0">
                <a:latin typeface="+mn-lt"/>
                <a:cs typeface="Courier New" panose="02070309020205020404" pitchFamily="49" charset="0"/>
              </a:rPr>
              <a:t> function as the second argument to </a:t>
            </a:r>
            <a:r>
              <a:rPr lang="en-GB" sz="1800" dirty="0">
                <a:latin typeface="Courier New" panose="02070309020205020404" pitchFamily="49" charset="0"/>
                <a:cs typeface="Courier New" panose="02070309020205020404" pitchFamily="49" charset="0"/>
              </a:rPr>
              <a:t>connect</a:t>
            </a:r>
            <a:r>
              <a:rPr lang="en-GB" sz="1800" dirty="0">
                <a:latin typeface="+mn-lt"/>
                <a:cs typeface="Courier New" panose="02070309020205020404" pitchFamily="49" charset="0"/>
              </a:rPr>
              <a:t>.</a:t>
            </a:r>
          </a:p>
          <a:p>
            <a:pPr marL="800100" lvl="1" indent="-342900">
              <a:buFont typeface="Arial" panose="020B0604020202020204" pitchFamily="34" charset="0"/>
              <a:buChar char="•"/>
            </a:pPr>
            <a:r>
              <a:rPr lang="en-GB" sz="1600" dirty="0">
                <a:latin typeface="+mn-lt"/>
                <a:cs typeface="Courier New" panose="02070309020205020404" pitchFamily="49" charset="0"/>
              </a:rPr>
              <a:t>It gets </a:t>
            </a:r>
            <a:r>
              <a:rPr lang="en-GB" sz="1600" dirty="0">
                <a:latin typeface="Courier New" panose="02070309020205020404" pitchFamily="49" charset="0"/>
                <a:cs typeface="Courier New" panose="02070309020205020404" pitchFamily="49" charset="0"/>
              </a:rPr>
              <a:t>dispatch</a:t>
            </a:r>
            <a:r>
              <a:rPr lang="en-GB" sz="1600" dirty="0">
                <a:latin typeface="+mn-lt"/>
                <a:cs typeface="Courier New" panose="02070309020205020404" pitchFamily="49" charset="0"/>
              </a:rPr>
              <a:t> as an argument, and you can return functions that will dispatch automatically when called.</a:t>
            </a:r>
          </a:p>
          <a:p>
            <a:pPr marL="342900" indent="-342900">
              <a:buFont typeface="Arial" panose="020B0604020202020204" pitchFamily="34" charset="0"/>
              <a:buChar char="•"/>
            </a:pPr>
            <a:r>
              <a:rPr lang="en-GB" sz="1800" dirty="0">
                <a:latin typeface="+mn-lt"/>
                <a:cs typeface="Courier New" panose="02070309020205020404" pitchFamily="49" charset="0"/>
              </a:rPr>
              <a:t>Declaring </a:t>
            </a:r>
            <a:r>
              <a:rPr lang="en-GB" sz="1800" dirty="0" err="1">
                <a:latin typeface="Courier New" panose="02070309020205020404" pitchFamily="49" charset="0"/>
                <a:cs typeface="Courier New" panose="02070309020205020404" pitchFamily="49" charset="0"/>
              </a:rPr>
              <a:t>mapDispatch</a:t>
            </a:r>
            <a:r>
              <a:rPr lang="en-GB" sz="1800" dirty="0">
                <a:latin typeface="+mn-lt"/>
                <a:cs typeface="Courier New" panose="02070309020205020404" pitchFamily="49" charset="0"/>
              </a:rPr>
              <a:t> with two arguments works the same way as </a:t>
            </a:r>
            <a:r>
              <a:rPr lang="en-GB" sz="1800" dirty="0" err="1">
                <a:latin typeface="Courier New" panose="02070309020205020404" pitchFamily="49" charset="0"/>
                <a:cs typeface="Courier New" panose="02070309020205020404" pitchFamily="49" charset="0"/>
              </a:rPr>
              <a:t>mapState</a:t>
            </a:r>
            <a:r>
              <a:rPr lang="en-GB" sz="1800" dirty="0">
                <a:latin typeface="+mn-lt"/>
                <a:cs typeface="Courier New" panose="02070309020205020404" pitchFamily="49" charset="0"/>
              </a:rPr>
              <a:t> - will be given </a:t>
            </a:r>
            <a:r>
              <a:rPr lang="en-GB" sz="1800" dirty="0" err="1">
                <a:latin typeface="Courier New" panose="02070309020205020404" pitchFamily="49" charset="0"/>
                <a:cs typeface="Courier New" panose="02070309020205020404" pitchFamily="49" charset="0"/>
              </a:rPr>
              <a:t>ownProps</a:t>
            </a:r>
            <a:r>
              <a:rPr lang="en-GB" sz="1800" dirty="0">
                <a:latin typeface="+mn-lt"/>
                <a:cs typeface="Courier New" panose="02070309020205020404" pitchFamily="49" charset="0"/>
              </a:rPr>
              <a:t>, and re-run when they change</a:t>
            </a:r>
          </a:p>
          <a:p>
            <a:pPr marL="342900" indent="-342900">
              <a:buFont typeface="Arial" panose="020B0604020202020204" pitchFamily="34" charset="0"/>
              <a:buChar char="•"/>
            </a:pPr>
            <a:r>
              <a:rPr lang="en-GB" sz="1800" b="1" dirty="0">
                <a:latin typeface="+mn-lt"/>
                <a:cs typeface="Courier New" panose="02070309020205020404" pitchFamily="49" charset="0"/>
              </a:rPr>
              <a:t>Better choice</a:t>
            </a:r>
            <a:r>
              <a:rPr lang="en-GB" sz="1800" dirty="0">
                <a:latin typeface="+mn-lt"/>
                <a:cs typeface="Courier New" panose="02070309020205020404" pitchFamily="49" charset="0"/>
              </a:rPr>
              <a:t>: pass an object full of action creators as the second argument to </a:t>
            </a:r>
            <a:r>
              <a:rPr lang="en-GB" sz="1800" dirty="0">
                <a:latin typeface="Courier New" panose="02070309020205020404" pitchFamily="49" charset="0"/>
                <a:cs typeface="Courier New" panose="02070309020205020404" pitchFamily="49" charset="0"/>
              </a:rPr>
              <a:t>connect</a:t>
            </a:r>
            <a:r>
              <a:rPr lang="en-GB" sz="1800" dirty="0">
                <a:latin typeface="+mn-lt"/>
                <a:cs typeface="Courier New" panose="02070309020205020404" pitchFamily="49" charset="0"/>
              </a:rPr>
              <a:t> (the "object shorthand")</a:t>
            </a:r>
            <a:endParaRPr lang="en-UA" sz="1800" dirty="0">
              <a:latin typeface="+mn-lt"/>
            </a:endParaRPr>
          </a:p>
        </p:txBody>
      </p:sp>
      <p:pic>
        <p:nvPicPr>
          <p:cNvPr id="5" name="Picture 4">
            <a:extLst>
              <a:ext uri="{FF2B5EF4-FFF2-40B4-BE49-F238E27FC236}">
                <a16:creationId xmlns:a16="http://schemas.microsoft.com/office/drawing/2014/main" id="{866B47FF-A823-C148-83D6-8B3BAC40F534}"/>
              </a:ext>
            </a:extLst>
          </p:cNvPr>
          <p:cNvPicPr>
            <a:picLocks noChangeAspect="1"/>
          </p:cNvPicPr>
          <p:nvPr/>
        </p:nvPicPr>
        <p:blipFill>
          <a:blip r:embed="rId2"/>
          <a:stretch>
            <a:fillRect/>
          </a:stretch>
        </p:blipFill>
        <p:spPr>
          <a:xfrm>
            <a:off x="6996938" y="1371601"/>
            <a:ext cx="4652518" cy="4398456"/>
          </a:xfrm>
          <a:prstGeom prst="rect">
            <a:avLst/>
          </a:prstGeom>
        </p:spPr>
      </p:pic>
    </p:spTree>
    <p:extLst>
      <p:ext uri="{BB962C8B-B14F-4D97-AF65-F5344CB8AC3E}">
        <p14:creationId xmlns:p14="http://schemas.microsoft.com/office/powerpoint/2010/main" val="1558013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10E-8B11-3244-9490-30B1AD4213B2}"/>
              </a:ext>
            </a:extLst>
          </p:cNvPr>
          <p:cNvSpPr>
            <a:spLocks noGrp="1"/>
          </p:cNvSpPr>
          <p:nvPr>
            <p:ph type="title"/>
          </p:nvPr>
        </p:nvSpPr>
        <p:spPr/>
        <p:txBody>
          <a:bodyPr/>
          <a:lstStyle/>
          <a:p>
            <a:r>
              <a:rPr lang="en-GB" dirty="0"/>
              <a:t>TIPS FOR USING </a:t>
            </a:r>
            <a:r>
              <a:rPr lang="en-GB" dirty="0">
                <a:latin typeface="Courier New" panose="02070309020205020404" pitchFamily="49" charset="0"/>
                <a:cs typeface="Courier New" panose="02070309020205020404" pitchFamily="49" charset="0"/>
              </a:rPr>
              <a:t>connect</a:t>
            </a:r>
            <a:endParaRPr lang="en-UA" dirty="0">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AC27F45F-DF68-3643-AFE3-12BB2A147D8D}"/>
              </a:ext>
            </a:extLst>
          </p:cNvPr>
          <p:cNvSpPr>
            <a:spLocks noGrp="1"/>
          </p:cNvSpPr>
          <p:nvPr>
            <p:ph type="body" sz="quarter" idx="10"/>
          </p:nvPr>
        </p:nvSpPr>
        <p:spPr>
          <a:xfrm>
            <a:off x="685800" y="2057400"/>
            <a:ext cx="10820400" cy="3429000"/>
          </a:xfrm>
        </p:spPr>
        <p:txBody>
          <a:bodyPr/>
          <a:lstStyle/>
          <a:p>
            <a:pPr marL="342900" indent="-342900">
              <a:buFont typeface="Arial" panose="020B0604020202020204" pitchFamily="34" charset="0"/>
              <a:buChar char="•"/>
            </a:pPr>
            <a:r>
              <a:rPr lang="en-GB" sz="1600" dirty="0"/>
              <a:t>You can connect as many of your app's components as you want, not just the root component.</a:t>
            </a:r>
          </a:p>
          <a:p>
            <a:pPr marL="800100" lvl="1" indent="-342900">
              <a:buFont typeface="Arial" panose="020B0604020202020204" pitchFamily="34" charset="0"/>
              <a:buChar char="•"/>
            </a:pPr>
            <a:r>
              <a:rPr lang="en-GB" sz="1400" dirty="0"/>
              <a:t>In fact, connecting more components is usually better for performance!</a:t>
            </a:r>
          </a:p>
          <a:p>
            <a:pPr marL="342900" indent="-342900">
              <a:buFont typeface="Arial" panose="020B0604020202020204" pitchFamily="34" charset="0"/>
              <a:buChar char="•"/>
            </a:pPr>
            <a:r>
              <a:rPr lang="en-GB" sz="1600" dirty="0"/>
              <a:t>Feel free to connect any component that needs to access store state or dispatch actions, or where passing props down multiple levels would be a pain.</a:t>
            </a:r>
          </a:p>
          <a:p>
            <a:pPr marL="342900" indent="-342900">
              <a:buFont typeface="Arial" panose="020B0604020202020204" pitchFamily="34" charset="0"/>
              <a:buChar char="•"/>
            </a:pPr>
            <a:r>
              <a:rPr lang="en-GB" sz="1600" dirty="0"/>
              <a:t>Only declare your </a:t>
            </a:r>
            <a:r>
              <a:rPr lang="en-GB" sz="1600" dirty="0">
                <a:latin typeface="Courier New" panose="02070309020205020404" pitchFamily="49" charset="0"/>
                <a:cs typeface="Courier New" panose="02070309020205020404" pitchFamily="49" charset="0"/>
              </a:rPr>
              <a:t>map* </a:t>
            </a:r>
            <a:r>
              <a:rPr lang="en-GB" sz="1600" dirty="0"/>
              <a:t>functions with two arguments if you really need to reference the props, otherwise it's a waste. </a:t>
            </a:r>
          </a:p>
          <a:p>
            <a:pPr marL="342900" indent="-342900">
              <a:buFont typeface="Arial" panose="020B0604020202020204" pitchFamily="34" charset="0"/>
              <a:buChar char="•"/>
            </a:pPr>
            <a:r>
              <a:rPr lang="en-GB" sz="1600" dirty="0"/>
              <a:t>Both </a:t>
            </a:r>
            <a:r>
              <a:rPr lang="en-GB" sz="1600" dirty="0">
                <a:latin typeface="Courier New" panose="02070309020205020404" pitchFamily="49" charset="0"/>
                <a:cs typeface="Courier New" panose="02070309020205020404" pitchFamily="49" charset="0"/>
              </a:rPr>
              <a:t>map* </a:t>
            </a:r>
            <a:r>
              <a:rPr lang="en-GB" sz="1600" dirty="0"/>
              <a:t>functions are optional.</a:t>
            </a:r>
          </a:p>
          <a:p>
            <a:pPr marL="800100" lvl="1" indent="-342900">
              <a:buFont typeface="Arial" panose="020B0604020202020204" pitchFamily="34" charset="0"/>
              <a:buChar char="•"/>
            </a:pPr>
            <a:r>
              <a:rPr lang="en-GB" sz="1400" dirty="0"/>
              <a:t>If you only need data, use </a:t>
            </a:r>
            <a:r>
              <a:rPr lang="en-GB" sz="1400" dirty="0">
                <a:latin typeface="Courier New" panose="02070309020205020404" pitchFamily="49" charset="0"/>
                <a:cs typeface="Courier New" panose="02070309020205020404" pitchFamily="49" charset="0"/>
              </a:rPr>
              <a:t>connect(</a:t>
            </a:r>
            <a:r>
              <a:rPr lang="en-GB" sz="1400" dirty="0" err="1">
                <a:latin typeface="Courier New" panose="02070309020205020404" pitchFamily="49" charset="0"/>
                <a:cs typeface="Courier New" panose="02070309020205020404" pitchFamily="49" charset="0"/>
              </a:rPr>
              <a:t>mapState</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MyComponent</a:t>
            </a:r>
            <a:r>
              <a:rPr lang="en-GB" sz="1400" dirty="0">
                <a:latin typeface="Courier New" panose="02070309020205020404" pitchFamily="49" charset="0"/>
                <a:cs typeface="Courier New" panose="02070309020205020404" pitchFamily="49" charset="0"/>
              </a:rPr>
              <a:t>)</a:t>
            </a:r>
            <a:r>
              <a:rPr lang="en-GB" sz="1400" dirty="0"/>
              <a:t>.</a:t>
            </a:r>
          </a:p>
          <a:p>
            <a:pPr marL="800100" lvl="1" indent="-342900">
              <a:buFont typeface="Arial" panose="020B0604020202020204" pitchFamily="34" charset="0"/>
              <a:buChar char="•"/>
            </a:pPr>
            <a:r>
              <a:rPr lang="en-GB" sz="1400" dirty="0"/>
              <a:t>If you only need to dispatch, use </a:t>
            </a:r>
            <a:r>
              <a:rPr lang="en-GB" sz="1400" dirty="0">
                <a:latin typeface="Courier New" panose="02070309020205020404" pitchFamily="49" charset="0"/>
                <a:cs typeface="Courier New" panose="02070309020205020404" pitchFamily="49" charset="0"/>
              </a:rPr>
              <a:t>connect(null, </a:t>
            </a:r>
            <a:r>
              <a:rPr lang="en-GB" sz="1400" dirty="0" err="1">
                <a:latin typeface="Courier New" panose="02070309020205020404" pitchFamily="49" charset="0"/>
                <a:cs typeface="Courier New" panose="02070309020205020404" pitchFamily="49" charset="0"/>
              </a:rPr>
              <a:t>mapDispatch</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MyComponent</a:t>
            </a:r>
            <a:r>
              <a:rPr lang="en-GB" sz="1400" dirty="0">
                <a:latin typeface="Courier New" panose="02070309020205020404" pitchFamily="49" charset="0"/>
                <a:cs typeface="Courier New" panose="02070309020205020404" pitchFamily="49" charset="0"/>
              </a:rPr>
              <a:t>)</a:t>
            </a:r>
            <a:r>
              <a:rPr lang="en-GB" sz="1400" dirty="0"/>
              <a:t>.</a:t>
            </a:r>
          </a:p>
          <a:p>
            <a:pPr marL="342900" indent="-342900">
              <a:buFont typeface="Arial" panose="020B0604020202020204" pitchFamily="34" charset="0"/>
              <a:buChar char="•"/>
            </a:pPr>
            <a:r>
              <a:rPr lang="en-GB" sz="1600" b="1" dirty="0"/>
              <a:t>Tip</a:t>
            </a:r>
            <a:r>
              <a:rPr lang="en-GB" sz="1600" dirty="0"/>
              <a:t>: never write an actual </a:t>
            </a:r>
            <a:r>
              <a:rPr lang="en-GB" sz="1600" dirty="0" err="1">
                <a:latin typeface="Courier New" panose="02070309020205020404" pitchFamily="49" charset="0"/>
                <a:cs typeface="Courier New" panose="02070309020205020404" pitchFamily="49" charset="0"/>
              </a:rPr>
              <a:t>mapDispatch</a:t>
            </a:r>
            <a:r>
              <a:rPr lang="en-GB" sz="1600" dirty="0"/>
              <a:t> function yourself - use the "object shorthand" form with action creators instead!</a:t>
            </a:r>
            <a:endParaRPr lang="en-UA" sz="1600" dirty="0"/>
          </a:p>
        </p:txBody>
      </p:sp>
    </p:spTree>
    <p:extLst>
      <p:ext uri="{BB962C8B-B14F-4D97-AF65-F5344CB8AC3E}">
        <p14:creationId xmlns:p14="http://schemas.microsoft.com/office/powerpoint/2010/main" val="688062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9DF8E2F-1BD6-446F-BA02-1A78B08900B2}"/>
              </a:ext>
            </a:extLst>
          </p:cNvPr>
          <p:cNvSpPr>
            <a:spLocks noGrp="1"/>
          </p:cNvSpPr>
          <p:nvPr>
            <p:ph type="title"/>
          </p:nvPr>
        </p:nvSpPr>
        <p:spPr/>
        <p:txBody>
          <a:bodyPr/>
          <a:lstStyle/>
          <a:p>
            <a:r>
              <a:rPr lang="en-US" dirty="0"/>
              <a:t>REDUX'S PREDECESSOR: FLUX</a:t>
            </a:r>
          </a:p>
        </p:txBody>
      </p:sp>
      <p:sp>
        <p:nvSpPr>
          <p:cNvPr id="21" name="Text Placeholder 2">
            <a:extLst>
              <a:ext uri="{FF2B5EF4-FFF2-40B4-BE49-F238E27FC236}">
                <a16:creationId xmlns:a16="http://schemas.microsoft.com/office/drawing/2014/main" id="{E483377E-FEE2-403B-8ABA-87204DE270AB}"/>
              </a:ext>
            </a:extLst>
          </p:cNvPr>
          <p:cNvSpPr>
            <a:spLocks noGrp="1"/>
          </p:cNvSpPr>
          <p:nvPr>
            <p:ph type="body" sz="quarter" idx="10"/>
          </p:nvPr>
        </p:nvSpPr>
        <p:spPr>
          <a:xfrm>
            <a:off x="685800" y="2057400"/>
            <a:ext cx="6144846" cy="3429000"/>
          </a:xfrm>
        </p:spPr>
        <p:txBody>
          <a:bodyPr/>
          <a:lstStyle/>
          <a:p>
            <a:pPr marL="342900" indent="-342900">
              <a:buFont typeface="Arial" panose="020B0604020202020204" pitchFamily="34" charset="0"/>
              <a:buChar char="•"/>
            </a:pPr>
            <a:r>
              <a:rPr lang="en-US" dirty="0"/>
              <a:t>A year after releasing React, Facebook announced the "Flux Architecture”</a:t>
            </a:r>
          </a:p>
          <a:p>
            <a:pPr marL="800100" lvl="1" indent="-342900">
              <a:buFont typeface="Arial" panose="020B0604020202020204" pitchFamily="34" charset="0"/>
              <a:buChar char="•"/>
            </a:pPr>
            <a:r>
              <a:rPr lang="en-US" dirty="0"/>
              <a:t>"Flux is more of a pattern than a framework”</a:t>
            </a:r>
          </a:p>
          <a:p>
            <a:pPr marL="342900" indent="-342900">
              <a:buFont typeface="Arial" panose="020B0604020202020204" pitchFamily="34" charset="0"/>
              <a:buChar char="•"/>
            </a:pPr>
            <a:r>
              <a:rPr lang="en-US" dirty="0"/>
              <a:t>Basic concepts</a:t>
            </a:r>
          </a:p>
          <a:p>
            <a:pPr marL="800100" lvl="1" indent="-342900">
              <a:buFont typeface="Arial" panose="020B0604020202020204" pitchFamily="34" charset="0"/>
              <a:buChar char="•"/>
            </a:pPr>
            <a:r>
              <a:rPr lang="en-US" dirty="0"/>
              <a:t>Many </a:t>
            </a:r>
            <a:r>
              <a:rPr lang="en-US" b="1" dirty="0"/>
              <a:t>data stores </a:t>
            </a:r>
            <a:r>
              <a:rPr lang="en-US" dirty="0"/>
              <a:t>register with a singleton </a:t>
            </a:r>
            <a:r>
              <a:rPr lang="en-US" b="1" dirty="0"/>
              <a:t>dispatcher</a:t>
            </a:r>
            <a:r>
              <a:rPr lang="en-US" dirty="0"/>
              <a:t>.</a:t>
            </a:r>
          </a:p>
          <a:p>
            <a:pPr marL="800100" lvl="1" indent="-342900">
              <a:buFont typeface="Arial" panose="020B0604020202020204" pitchFamily="34" charset="0"/>
              <a:buChar char="•"/>
            </a:pPr>
            <a:r>
              <a:rPr lang="en-US" dirty="0"/>
              <a:t>To trigger updates, plain object </a:t>
            </a:r>
            <a:r>
              <a:rPr lang="en-US" b="1" dirty="0"/>
              <a:t>actions</a:t>
            </a:r>
            <a:r>
              <a:rPr lang="en-US" dirty="0"/>
              <a:t> are dispatched, and stores update themselves in response.</a:t>
            </a:r>
          </a:p>
          <a:p>
            <a:pPr marL="800100" lvl="1" indent="-342900">
              <a:buFont typeface="Arial" panose="020B0604020202020204" pitchFamily="34" charset="0"/>
              <a:buChar char="•"/>
            </a:pPr>
            <a:r>
              <a:rPr lang="en-US" dirty="0"/>
              <a:t>UI subscribes to stores, reads data on change events.</a:t>
            </a:r>
          </a:p>
        </p:txBody>
      </p:sp>
      <p:pic>
        <p:nvPicPr>
          <p:cNvPr id="1026" name="Picture 2">
            <a:extLst>
              <a:ext uri="{FF2B5EF4-FFF2-40B4-BE49-F238E27FC236}">
                <a16:creationId xmlns:a16="http://schemas.microsoft.com/office/drawing/2014/main" id="{A0701D6E-EA51-FD4F-BE90-7632A5E6E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18" y="1435972"/>
            <a:ext cx="3727434" cy="2112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95C65B-4425-5847-975B-AFE0E9DFC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118" y="3658591"/>
            <a:ext cx="3727434" cy="2031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913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425015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291A6-A592-6441-8143-AB1DA7CB1094}"/>
              </a:ext>
            </a:extLst>
          </p:cNvPr>
          <p:cNvSpPr>
            <a:spLocks noGrp="1"/>
          </p:cNvSpPr>
          <p:nvPr>
            <p:ph type="title"/>
          </p:nvPr>
        </p:nvSpPr>
        <p:spPr/>
        <p:txBody>
          <a:bodyPr/>
          <a:lstStyle/>
          <a:p>
            <a:r>
              <a:rPr lang="en-GB" dirty="0"/>
              <a:t>FLUX LIBRARIES</a:t>
            </a:r>
            <a:endParaRPr lang="en-UA" dirty="0"/>
          </a:p>
        </p:txBody>
      </p:sp>
      <p:sp>
        <p:nvSpPr>
          <p:cNvPr id="3" name="Text Placeholder 2">
            <a:extLst>
              <a:ext uri="{FF2B5EF4-FFF2-40B4-BE49-F238E27FC236}">
                <a16:creationId xmlns:a16="http://schemas.microsoft.com/office/drawing/2014/main" id="{FFF3D056-EE70-F746-987C-1AA7A0D8F360}"/>
              </a:ext>
            </a:extLst>
          </p:cNvPr>
          <p:cNvSpPr>
            <a:spLocks noGrp="1"/>
          </p:cNvSpPr>
          <p:nvPr>
            <p:ph type="body" sz="quarter" idx="10"/>
          </p:nvPr>
        </p:nvSpPr>
        <p:spPr>
          <a:xfrm>
            <a:off x="685800" y="2057400"/>
            <a:ext cx="6332415" cy="3429000"/>
          </a:xfrm>
        </p:spPr>
        <p:txBody>
          <a:bodyPr/>
          <a:lstStyle/>
          <a:p>
            <a:pPr marL="342900" indent="-342900">
              <a:buFont typeface="Arial" panose="020B0604020202020204" pitchFamily="34" charset="0"/>
              <a:buChar char="•"/>
            </a:pPr>
            <a:r>
              <a:rPr lang="en-GB" dirty="0"/>
              <a:t>We had a pattern, but didn’t know how to do it right</a:t>
            </a:r>
          </a:p>
          <a:p>
            <a:pPr marL="342900" indent="-342900">
              <a:buFont typeface="Arial" panose="020B0604020202020204" pitchFamily="34" charset="0"/>
              <a:buChar char="•"/>
            </a:pPr>
            <a:r>
              <a:rPr lang="en-GB" dirty="0"/>
              <a:t>Everyone in JS community tried to create the better flux</a:t>
            </a:r>
          </a:p>
          <a:p>
            <a:pPr marL="342900" indent="-342900">
              <a:buFont typeface="Arial" panose="020B0604020202020204" pitchFamily="34" charset="0"/>
              <a:buChar char="•"/>
            </a:pPr>
            <a:r>
              <a:rPr lang="en-GB" dirty="0"/>
              <a:t>There are 20+ different libraries</a:t>
            </a:r>
            <a:endParaRPr lang="en-UA" dirty="0"/>
          </a:p>
        </p:txBody>
      </p:sp>
      <p:pic>
        <p:nvPicPr>
          <p:cNvPr id="2050" name="Picture 2">
            <a:extLst>
              <a:ext uri="{FF2B5EF4-FFF2-40B4-BE49-F238E27FC236}">
                <a16:creationId xmlns:a16="http://schemas.microsoft.com/office/drawing/2014/main" id="{8E5BCF87-C0AC-5542-AA71-E9C629C2B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6186" y="1602154"/>
            <a:ext cx="378001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811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FCDD-C01E-714F-83E2-258B5E9EE2E1}"/>
              </a:ext>
            </a:extLst>
          </p:cNvPr>
          <p:cNvSpPr>
            <a:spLocks noGrp="1"/>
          </p:cNvSpPr>
          <p:nvPr>
            <p:ph type="title"/>
          </p:nvPr>
        </p:nvSpPr>
        <p:spPr/>
        <p:txBody>
          <a:bodyPr/>
          <a:lstStyle/>
          <a:p>
            <a:r>
              <a:rPr lang="en-GB" dirty="0"/>
              <a:t>BIRTH OF REDUX</a:t>
            </a:r>
            <a:endParaRPr lang="en-UA" dirty="0"/>
          </a:p>
        </p:txBody>
      </p:sp>
      <p:sp>
        <p:nvSpPr>
          <p:cNvPr id="3" name="Text Placeholder 2">
            <a:extLst>
              <a:ext uri="{FF2B5EF4-FFF2-40B4-BE49-F238E27FC236}">
                <a16:creationId xmlns:a16="http://schemas.microsoft.com/office/drawing/2014/main" id="{B420AEE8-9629-8F41-ABB9-D37CD569968F}"/>
              </a:ext>
            </a:extLst>
          </p:cNvPr>
          <p:cNvSpPr>
            <a:spLocks noGrp="1"/>
          </p:cNvSpPr>
          <p:nvPr>
            <p:ph type="body" sz="quarter" idx="10"/>
          </p:nvPr>
        </p:nvSpPr>
        <p:spPr>
          <a:xfrm>
            <a:off x="685800" y="2057400"/>
            <a:ext cx="5566508" cy="3429000"/>
          </a:xfrm>
        </p:spPr>
        <p:txBody>
          <a:bodyPr/>
          <a:lstStyle/>
          <a:p>
            <a:pPr marL="342900" indent="-342900">
              <a:buFont typeface="Arial" panose="020B0604020202020204" pitchFamily="34" charset="0"/>
              <a:buChar char="•"/>
            </a:pPr>
            <a:r>
              <a:rPr lang="en-GB" dirty="0"/>
              <a:t>Created by Dan Abramov for a talk at React Europe 2015 to demonstrate the idea of "time-travel debugging".</a:t>
            </a:r>
          </a:p>
          <a:p>
            <a:pPr marL="342900" indent="-342900">
              <a:buFont typeface="Arial" panose="020B0604020202020204" pitchFamily="34" charset="0"/>
              <a:buChar char="•"/>
            </a:pPr>
            <a:r>
              <a:rPr lang="en-GB" dirty="0"/>
              <a:t>Now the most widely used state management tool for React apps</a:t>
            </a:r>
            <a:endParaRPr lang="en-UA" dirty="0"/>
          </a:p>
        </p:txBody>
      </p:sp>
      <p:pic>
        <p:nvPicPr>
          <p:cNvPr id="3074" name="Picture 2">
            <a:extLst>
              <a:ext uri="{FF2B5EF4-FFF2-40B4-BE49-F238E27FC236}">
                <a16:creationId xmlns:a16="http://schemas.microsoft.com/office/drawing/2014/main" id="{E467FA4C-4784-1B4B-9A44-3191932A9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908" y="2057400"/>
            <a:ext cx="5838092" cy="3239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62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01C0-6266-1D44-BFAE-57E15C9C3107}"/>
              </a:ext>
            </a:extLst>
          </p:cNvPr>
          <p:cNvSpPr>
            <a:spLocks noGrp="1"/>
          </p:cNvSpPr>
          <p:nvPr>
            <p:ph type="title"/>
          </p:nvPr>
        </p:nvSpPr>
        <p:spPr/>
        <p:txBody>
          <a:bodyPr/>
          <a:lstStyle/>
          <a:p>
            <a:r>
              <a:rPr lang="en-UA" dirty="0"/>
              <a:t>WHAT IS REDUX?</a:t>
            </a:r>
          </a:p>
        </p:txBody>
      </p:sp>
      <p:sp>
        <p:nvSpPr>
          <p:cNvPr id="3" name="Text Placeholder 2">
            <a:extLst>
              <a:ext uri="{FF2B5EF4-FFF2-40B4-BE49-F238E27FC236}">
                <a16:creationId xmlns:a16="http://schemas.microsoft.com/office/drawing/2014/main" id="{83FEF906-B3E9-ED4F-B54E-EE4819A6086D}"/>
              </a:ext>
            </a:extLst>
          </p:cNvPr>
          <p:cNvSpPr>
            <a:spLocks noGrp="1"/>
          </p:cNvSpPr>
          <p:nvPr>
            <p:ph type="body" sz="quarter" idx="10"/>
          </p:nvPr>
        </p:nvSpPr>
        <p:spPr/>
        <p:txBody>
          <a:bodyPr/>
          <a:lstStyle/>
          <a:p>
            <a:pPr marL="342900" indent="-342900">
              <a:buFont typeface="Arial" panose="020B0604020202020204" pitchFamily="34" charset="0"/>
              <a:buChar char="•"/>
            </a:pPr>
            <a:r>
              <a:rPr lang="en-GB" b="1" dirty="0"/>
              <a:t>Predictable</a:t>
            </a:r>
          </a:p>
          <a:p>
            <a:pPr marL="800100" lvl="1" indent="-342900">
              <a:buFont typeface="Arial" panose="020B0604020202020204" pitchFamily="34" charset="0"/>
              <a:buChar char="•"/>
            </a:pPr>
            <a:r>
              <a:rPr lang="en-GB" dirty="0"/>
              <a:t>Redux attempts to make state mutations predictable by imposing certain restrictions on how and when updates can happen.</a:t>
            </a:r>
          </a:p>
          <a:p>
            <a:pPr marL="800100" lvl="1" indent="-342900">
              <a:buFont typeface="Arial" panose="020B0604020202020204" pitchFamily="34" charset="0"/>
              <a:buChar char="•"/>
            </a:pPr>
            <a:r>
              <a:rPr lang="en-GB" dirty="0"/>
              <a:t>These restrictions are reflected in the three principles of Redux:</a:t>
            </a:r>
          </a:p>
          <a:p>
            <a:pPr marL="1257300" lvl="2" indent="-342900">
              <a:buFont typeface="Arial" panose="020B0604020202020204" pitchFamily="34" charset="0"/>
              <a:buChar char="•"/>
            </a:pPr>
            <a:r>
              <a:rPr lang="en-GB" b="1" dirty="0"/>
              <a:t>Single source of truth</a:t>
            </a:r>
            <a:r>
              <a:rPr lang="en-GB" dirty="0"/>
              <a:t>: The state of your whole application is stored as a tree of plain objects and arrays within a single </a:t>
            </a:r>
            <a:r>
              <a:rPr lang="en-GB" b="1" dirty="0"/>
              <a:t>store</a:t>
            </a:r>
            <a:r>
              <a:rPr lang="en-GB" dirty="0"/>
              <a:t>. (How much you put in the store is up to you - not all data needs to live there.)</a:t>
            </a:r>
          </a:p>
          <a:p>
            <a:pPr marL="1257300" lvl="2" indent="-342900">
              <a:buFont typeface="Arial" panose="020B0604020202020204" pitchFamily="34" charset="0"/>
              <a:buChar char="•"/>
            </a:pPr>
            <a:r>
              <a:rPr lang="en-GB" b="1" dirty="0"/>
              <a:t>State is read-only</a:t>
            </a:r>
            <a:r>
              <a:rPr lang="en-GB" dirty="0"/>
              <a:t>: State updates are caused by </a:t>
            </a:r>
            <a:r>
              <a:rPr lang="en-GB" i="1" dirty="0"/>
              <a:t>dispatching</a:t>
            </a:r>
            <a:r>
              <a:rPr lang="en-GB" dirty="0"/>
              <a:t> an </a:t>
            </a:r>
            <a:r>
              <a:rPr lang="en-GB" b="1" dirty="0"/>
              <a:t>action</a:t>
            </a:r>
            <a:r>
              <a:rPr lang="en-GB" dirty="0"/>
              <a:t>, which is a plain object describing what happened. The rest of the app is not allowed to modify the state tree directly.</a:t>
            </a:r>
          </a:p>
          <a:p>
            <a:pPr marL="1257300" lvl="2" indent="-342900">
              <a:buFont typeface="Arial" panose="020B0604020202020204" pitchFamily="34" charset="0"/>
              <a:buChar char="•"/>
            </a:pPr>
            <a:r>
              <a:rPr lang="en-GB" b="1" dirty="0"/>
              <a:t>Changes are made with pure functions</a:t>
            </a:r>
            <a:r>
              <a:rPr lang="en-GB" dirty="0"/>
              <a:t>: All state updates are performed by pure functions called </a:t>
            </a:r>
            <a:r>
              <a:rPr lang="en-GB" b="1" dirty="0"/>
              <a:t>reducers</a:t>
            </a:r>
            <a:r>
              <a:rPr lang="en-GB" dirty="0"/>
              <a:t>, which are </a:t>
            </a:r>
            <a:r>
              <a:rPr lang="en-GB" dirty="0">
                <a:latin typeface="Courier New" panose="02070309020205020404" pitchFamily="49" charset="0"/>
                <a:cs typeface="Courier New" panose="02070309020205020404" pitchFamily="49" charset="0"/>
              </a:rPr>
              <a:t>(state, action) =&gt; </a:t>
            </a:r>
            <a:r>
              <a:rPr lang="en-GB" dirty="0" err="1">
                <a:latin typeface="Courier New" panose="02070309020205020404" pitchFamily="49" charset="0"/>
                <a:cs typeface="Courier New" panose="02070309020205020404" pitchFamily="49" charset="0"/>
              </a:rPr>
              <a:t>newState</a:t>
            </a:r>
            <a:endParaRPr lang="en-GB"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b="1" dirty="0"/>
              <a:t>Centralized</a:t>
            </a:r>
          </a:p>
          <a:p>
            <a:pPr marL="800100" lvl="1" indent="-342900">
              <a:buFont typeface="Arial" panose="020B0604020202020204" pitchFamily="34" charset="0"/>
              <a:buChar char="•"/>
            </a:pPr>
            <a:r>
              <a:rPr lang="en-GB" dirty="0"/>
              <a:t>Having a single store and single state tree enables many powerful techniques: logging of all updates, API handling, undo/redo, state persistence, "time-travel debugging", error reports with full snapshots of app state, and more.</a:t>
            </a:r>
            <a:endParaRPr lang="en-UA" dirty="0"/>
          </a:p>
        </p:txBody>
      </p:sp>
    </p:spTree>
    <p:extLst>
      <p:ext uri="{BB962C8B-B14F-4D97-AF65-F5344CB8AC3E}">
        <p14:creationId xmlns:p14="http://schemas.microsoft.com/office/powerpoint/2010/main" val="2784745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2408954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F650637-8574-D146-8243-2F52709CCAA4}"/>
              </a:ext>
            </a:extLst>
          </p:cNvPr>
          <p:cNvSpPr>
            <a:spLocks noGrp="1"/>
          </p:cNvSpPr>
          <p:nvPr>
            <p:ph type="title"/>
          </p:nvPr>
        </p:nvSpPr>
        <p:spPr/>
        <p:txBody>
          <a:bodyPr/>
          <a:lstStyle/>
          <a:p>
            <a:r>
              <a:rPr lang="en-US" dirty="0"/>
              <a:t>REDUX BASICS</a:t>
            </a:r>
            <a:endParaRPr lang="en-UA" dirty="0"/>
          </a:p>
        </p:txBody>
      </p:sp>
    </p:spTree>
    <p:extLst>
      <p:ext uri="{BB962C8B-B14F-4D97-AF65-F5344CB8AC3E}">
        <p14:creationId xmlns:p14="http://schemas.microsoft.com/office/powerpoint/2010/main" val="364199155"/>
      </p:ext>
    </p:extLst>
  </p:cSld>
  <p:clrMapOvr>
    <a:masterClrMapping/>
  </p:clrMapOvr>
</p:sld>
</file>

<file path=ppt/theme/theme1.xml><?xml version="1.0" encoding="utf-8"?>
<a:theme xmlns:a="http://schemas.openxmlformats.org/drawingml/2006/main" name="1_GRADIENT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2.xml><?xml version="1.0" encoding="utf-8"?>
<a:theme xmlns:a="http://schemas.openxmlformats.org/drawingml/2006/main" name="2_GRADIENT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3.xml><?xml version="1.0" encoding="utf-8"?>
<a:theme xmlns:a="http://schemas.openxmlformats.org/drawingml/2006/main" name="2_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95FC54A15F344D83577B1CDDD67A5D" ma:contentTypeVersion="13" ma:contentTypeDescription="Create a new document." ma:contentTypeScope="" ma:versionID="30ded57c9b2156718eb8cc7b0e4246dc">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a0d1831635397921c92a19e568dfc949"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CFD5A9-9FF3-42E0-89D7-BF5BFC61DD60}">
  <ds:schemaRefs>
    <ds:schemaRef ds:uri="341e6018-ac0a-4dfb-8409-db9e0d25502e"/>
    <ds:schemaRef ds:uri="835f28f2-30f1-4728-84d2-86d96e1434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9033E08-7FE9-4F6D-B155-A8777B4A5A57}">
  <ds:schemaRefs>
    <ds:schemaRef ds:uri="341e6018-ac0a-4dfb-8409-db9e0d25502e"/>
    <ds:schemaRef ds:uri="835f28f2-30f1-4728-84d2-86d96e14348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96B3B9E-03D8-4766-BF45-6129617CF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3912</TotalTime>
  <Words>2494</Words>
  <Application>Microsoft Office PowerPoint</Application>
  <PresentationFormat>Widescreen</PresentationFormat>
  <Paragraphs>198</Paragraphs>
  <Slides>40</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Arial</vt:lpstr>
      <vt:lpstr>Calibri</vt:lpstr>
      <vt:lpstr>Courier New</vt:lpstr>
      <vt:lpstr>Open Sans</vt:lpstr>
      <vt:lpstr>Open Sans Regular</vt:lpstr>
      <vt:lpstr>Proxima Nova Black</vt:lpstr>
      <vt:lpstr>1_GRADIENT THEME</vt:lpstr>
      <vt:lpstr>2_GRADIENT THEME</vt:lpstr>
      <vt:lpstr>2_DARK THEME</vt:lpstr>
      <vt:lpstr>REDUX</vt:lpstr>
      <vt:lpstr>PLAN</vt:lpstr>
      <vt:lpstr>REDUX INTRO</vt:lpstr>
      <vt:lpstr>REDUX'S PREDECESSOR: FLUX</vt:lpstr>
      <vt:lpstr>FLUX LIBRARIES</vt:lpstr>
      <vt:lpstr>BIRTH OF REDUX</vt:lpstr>
      <vt:lpstr>WHAT IS REDUX?</vt:lpstr>
      <vt:lpstr>PowerPoint Presentation</vt:lpstr>
      <vt:lpstr>REDUX BASICS</vt:lpstr>
      <vt:lpstr>CORE CONCEPTS: ACTIONS</vt:lpstr>
      <vt:lpstr>CORE CONCEPTS: REDUCERS</vt:lpstr>
      <vt:lpstr>COMMON PATTERNS: UPDATING OBJECTS</vt:lpstr>
      <vt:lpstr>CORE CONCEPTS: COMBINING REDUCERS</vt:lpstr>
      <vt:lpstr>CORE CONCEPTS: COMBINING REDUCERS</vt:lpstr>
      <vt:lpstr>USING combineReducers</vt:lpstr>
      <vt:lpstr>USING combineReducers</vt:lpstr>
      <vt:lpstr>CORE CONCEPTS: STORE</vt:lpstr>
      <vt:lpstr>REDUX DATA FLOW</vt:lpstr>
      <vt:lpstr>DEMO</vt:lpstr>
      <vt:lpstr>USING ACTION CREATORS</vt:lpstr>
      <vt:lpstr>BINDING ACTION CREATORS</vt:lpstr>
      <vt:lpstr>INSIDE A REDUX STORE (TINY IMPLEMENTATION)</vt:lpstr>
      <vt:lpstr>PowerPoint Presentation</vt:lpstr>
      <vt:lpstr>REDUX WITH UI</vt:lpstr>
      <vt:lpstr>WHY USE REDUX WITH REACT?</vt:lpstr>
      <vt:lpstr>WHY USE REDUX WITH REACT?</vt:lpstr>
      <vt:lpstr>WHY USE REDUX WITH REACT?</vt:lpstr>
      <vt:lpstr>BASIC UI INTEGRATION</vt:lpstr>
      <vt:lpstr>BASIC REACT INTEGRATION</vt:lpstr>
      <vt:lpstr>CONNECTING A TODO LIST</vt:lpstr>
      <vt:lpstr>CONNECTING A FORM</vt:lpstr>
      <vt:lpstr>USING REDUX WITH REACT</vt:lpstr>
      <vt:lpstr>WHAT DOES CONNECT DO?</vt:lpstr>
      <vt:lpstr>WHY USE REACT-REDUX?</vt:lpstr>
      <vt:lpstr>connect BASICS</vt:lpstr>
      <vt:lpstr>APP SETUP WITH Provider</vt:lpstr>
      <vt:lpstr>WRITING mapState FUNCTIONS</vt:lpstr>
      <vt:lpstr>WRITING mapDispatch FUNCTIONS</vt:lpstr>
      <vt:lpstr>TIPS FOR USING connect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K8S JENKINS TRAINING</dc:title>
  <dc:creator>Dmytro Minochkin</dc:creator>
  <cp:lastModifiedBy>Vladyslav Khrychov</cp:lastModifiedBy>
  <cp:revision>239</cp:revision>
  <cp:lastPrinted>2020-05-25T17:48:47Z</cp:lastPrinted>
  <dcterms:created xsi:type="dcterms:W3CDTF">2020-05-24T12:08:08Z</dcterms:created>
  <dcterms:modified xsi:type="dcterms:W3CDTF">2023-02-02T11:37:25Z</dcterms:modified>
</cp:coreProperties>
</file>